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Montserrat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swald" pitchFamily="2" charset="77"/>
      <p:regular r:id="rId41"/>
      <p:bold r:id="rId42"/>
    </p:embeddedFont>
    <p:embeddedFont>
      <p:font typeface="Oswald Medium" panose="020F0502020204030204" pitchFamily="34" charset="0"/>
      <p:regular r:id="rId43"/>
      <p:bold r:id="rId44"/>
    </p:embeddedFont>
    <p:embeddedFont>
      <p:font typeface="Roboto Condensed Light" panose="020F030202020403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A11102-8C8E-4CF5-9CD7-EEA718D37880}">
  <a:tblStyle styleId="{86A11102-8C8E-4CF5-9CD7-EEA718D378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39" d="100"/>
          <a:sy n="139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 for presentation, 30 min for questions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5b013f90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5b013f90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focused on 3 major actors involved in wetland restoration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ramsar and unesco this consisted of a review of wetland delineation criteria and reports that ramsar produced for outlining the destruction of the wetlands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UNEP this more focused on the produced policy, and how the organization was acting at the local, fed, and international level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ac7ea12a4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ac7ea12a4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keep things more simple i consolidated my results into a table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is the scale that these organizations are operating at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How are the local groups and their needs acknowledged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What influences do these actors have for local restoration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As an extension of part 3–what services are being provided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5b013f90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25b013f90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continues to build on my foundation of policy deconstruction, but begins to incorperate more of a focus on wetland boundaries and map visuals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b5f84ac8f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b5f84ac8f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Again, in this section we are continuing with the theme of deconstruction (with our hatchet)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return to two case studies that were used above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5b013f9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25b013f9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to compare the boundaries, that are based off of the criteria for delineating wetlands used above, i used remote sensing methods to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25b013f9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25b013f9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Map making as a discipline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Reading through the lines of this visual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Maps as a form of power and knowledge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UNEP: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Huge international presence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Land cover classification is mostly based on the ecological components of a wetland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Very little information about methodology, but UNEP did state that it was used to get an understanding of the extent, no ground truthing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Visually, focus on former extent. But in this creation we dont know what is there now as landcover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CIA: </a:t>
            </a:r>
            <a:b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- part of a larger report about the politics of the destruction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- derived from landsat, but no specifications about image used or the methodology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Big takeaways: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Powerful maps that come from well known producers, that have been heavily circulated because of their reliability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Upon first glance they appear to tell the same story, but really they convey that maps can have a different narrative once deconstructed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422B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rgbClr val="2F422B"/>
                </a:solidFill>
                <a:latin typeface="Montserrat"/>
                <a:ea typeface="Montserrat"/>
                <a:cs typeface="Montserrat"/>
                <a:sym typeface="Montserrat"/>
              </a:rPr>
              <a:t>Circulated out of initial context, still being circulated today! These maps were created over 20 years ago, and they cannot still serve as references for the wetlands of Iraq </a:t>
            </a: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F422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25b013f90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25b013f90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60e96d66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260e96d66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b5f84ac8f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1b5f84ac8f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access to participatory mapping or interviews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25b013f90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25b013f90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e46f12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9e46f12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1b5f84ac8f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1b5f84ac8f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i begin to wrap it up, i want to Return one last time to my study objectives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1b5f84ac8f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1b5f84ac8f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this through: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International actors performing distanced restoration, that not only occurs on an international scale and from a distance, but using technology that allows for a removal from the region of focus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Outdated and overcirculed maps with unclear methodology that tell a narrow story of loss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 lack of consideration of a local perspective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9aae1a29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9aae1a29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broadly, there are takeaways that can be applied to future studies in political ecology, restoration and development studies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hope you all leave here with new information about a significant environmental catastrophe that goes unacknowledged, and a new desire to think critically about the maps in front of you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9aae1a29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9aae1a29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hub has my sources and google earth engine scripting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1b5f84ac8f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1b5f84ac8f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b5f84ac8f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11b5f84ac8f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11b5f84ac8f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11b5f84ac8f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1b5f84ac8f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11b5f84ac8f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2272f009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2272f009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752bbde2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2752bbde2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5b013f90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5b013f90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752bbde29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2752bbde29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ac7ea12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ac7ea12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with this background I have become really interested in questions that explore the human-environment relationship, specifically in regards to restoration and conservation.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question that can be applied to many places that are experiencing environmental conflict, etc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25b013f9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25b013f9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 want to share the historical context of this project.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marshes are a really culturally and historically significant place, known religiously as the the garden of eden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Historical significance as one of the first known human societies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Really unique example of human environment relationship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1950s–talk of draining for agricultural purposes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1990s– during and after the Gulf War, forced displacement, attack, and draining to about 20% of the original size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5b013f90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5b013f90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9ac7ea12a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9ac7ea12a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to note that in my original process i was only focused on the element of map creation, but I felt that step was missing important information that I found in the deconstruction sections of my thesis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25b013f9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25b013f9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it mean to deconstruct policy?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1b5f84ac8f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1b5f84ac8f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big question in this process is what does it mean to deconstruct policy? In my work i turn to inspiration from fundamental political ecology case studies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political ecology as a hatchet works to expose flaws in dominant approaches to the environment, often used by corporate, state, and international authorities.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46900" y="1246900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85350" y="1445950"/>
            <a:ext cx="55734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05775" y="3489900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480672" y="4589052"/>
            <a:ext cx="4182751" cy="402045"/>
            <a:chOff x="-79178" y="4632327"/>
            <a:chExt cx="4182751" cy="402045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2469022" y="152402"/>
            <a:ext cx="4182751" cy="402045"/>
            <a:chOff x="-79178" y="4632327"/>
            <a:chExt cx="4182751" cy="402045"/>
          </a:xfrm>
        </p:grpSpPr>
        <p:sp>
          <p:nvSpPr>
            <p:cNvPr id="48" name="Google Shape;48;p2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rot="-5400000">
            <a:off x="7623313" y="4042080"/>
            <a:ext cx="1904100" cy="28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 rot="-2700000">
            <a:off x="8423164" y="2732612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 rot="-2700000">
            <a:off x="8423164" y="234193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1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321" name="Google Shape;321;p1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0" y="1660000"/>
            <a:ext cx="7585200" cy="186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1"/>
          <p:cNvSpPr txBox="1">
            <a:spLocks noGrp="1"/>
          </p:cNvSpPr>
          <p:nvPr>
            <p:ph type="title" hasCustomPrompt="1"/>
          </p:nvPr>
        </p:nvSpPr>
        <p:spPr>
          <a:xfrm>
            <a:off x="1558625" y="1660000"/>
            <a:ext cx="6026700" cy="19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1995600" y="3529900"/>
            <a:ext cx="51528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6" name="Google Shape;356;p11"/>
          <p:cNvSpPr/>
          <p:nvPr/>
        </p:nvSpPr>
        <p:spPr>
          <a:xfrm rot="10800000">
            <a:off x="-9" y="723447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1"/>
          <p:cNvSpPr/>
          <p:nvPr/>
        </p:nvSpPr>
        <p:spPr>
          <a:xfrm rot="-8100000">
            <a:off x="2019785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1"/>
          <p:cNvSpPr/>
          <p:nvPr/>
        </p:nvSpPr>
        <p:spPr>
          <a:xfrm rot="-8100000">
            <a:off x="172767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1"/>
          <p:cNvSpPr/>
          <p:nvPr/>
        </p:nvSpPr>
        <p:spPr>
          <a:xfrm>
            <a:off x="7981250" y="-488750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"/>
          <p:cNvSpPr/>
          <p:nvPr/>
        </p:nvSpPr>
        <p:spPr>
          <a:xfrm>
            <a:off x="-49600" y="1346100"/>
            <a:ext cx="7562400" cy="33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51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1"/>
          </p:nvPr>
        </p:nvSpPr>
        <p:spPr>
          <a:xfrm>
            <a:off x="20044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2"/>
          </p:nvPr>
        </p:nvSpPr>
        <p:spPr>
          <a:xfrm>
            <a:off x="20044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3" hasCustomPrompt="1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5"/>
          </p:nvPr>
        </p:nvSpPr>
        <p:spPr>
          <a:xfrm>
            <a:off x="20044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6" hasCustomPrompt="1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7"/>
          </p:nvPr>
        </p:nvSpPr>
        <p:spPr>
          <a:xfrm>
            <a:off x="4820775" y="19424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8"/>
          </p:nvPr>
        </p:nvSpPr>
        <p:spPr>
          <a:xfrm>
            <a:off x="4820775" y="22843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9" hasCustomPrompt="1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14"/>
          </p:nvPr>
        </p:nvSpPr>
        <p:spPr>
          <a:xfrm>
            <a:off x="4820775" y="3906575"/>
            <a:ext cx="24801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/>
          <p:nvPr/>
        </p:nvSpPr>
        <p:spPr>
          <a:xfrm rot="5400000">
            <a:off x="7689475" y="491725"/>
            <a:ext cx="2257500" cy="2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3"/>
          <p:cNvSpPr/>
          <p:nvPr/>
        </p:nvSpPr>
        <p:spPr>
          <a:xfrm rot="8100000">
            <a:off x="8688401" y="1891781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8084875" y="4151750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3"/>
          <p:cNvSpPr/>
          <p:nvPr/>
        </p:nvSpPr>
        <p:spPr>
          <a:xfrm rot="8100000">
            <a:off x="8688401" y="2225349"/>
            <a:ext cx="259650" cy="259650"/>
          </a:xfrm>
          <a:prstGeom prst="plus">
            <a:avLst>
              <a:gd name="adj" fmla="val 3557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/>
          <p:nvPr/>
        </p:nvSpPr>
        <p:spPr>
          <a:xfrm rot="-5400000">
            <a:off x="2458125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-5400000">
            <a:off x="50673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-5400000">
            <a:off x="-156600" y="2800225"/>
            <a:ext cx="4233300" cy="246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2"/>
          </p:nvPr>
        </p:nvSpPr>
        <p:spPr>
          <a:xfrm>
            <a:off x="3473475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3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"/>
          </p:nvPr>
        </p:nvSpPr>
        <p:spPr>
          <a:xfrm>
            <a:off x="6088100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4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4"/>
          <p:cNvSpPr txBox="1">
            <a:spLocks noGrp="1"/>
          </p:cNvSpPr>
          <p:nvPr>
            <p:ph type="subTitle" idx="6"/>
          </p:nvPr>
        </p:nvSpPr>
        <p:spPr>
          <a:xfrm>
            <a:off x="870687" y="3130200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952125" y="42061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30600" y="1432750"/>
            <a:ext cx="52596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5"/>
          <p:cNvSpPr txBox="1">
            <a:spLocks noGrp="1"/>
          </p:cNvSpPr>
          <p:nvPr>
            <p:ph type="body" idx="1"/>
          </p:nvPr>
        </p:nvSpPr>
        <p:spPr>
          <a:xfrm>
            <a:off x="2089100" y="1513725"/>
            <a:ext cx="5094900" cy="27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6"/>
          <p:cNvSpPr/>
          <p:nvPr/>
        </p:nvSpPr>
        <p:spPr>
          <a:xfrm>
            <a:off x="479700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>
            <a:off x="0" y="1681500"/>
            <a:ext cx="4347000" cy="25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 txBox="1">
            <a:spLocks noGrp="1"/>
          </p:cNvSpPr>
          <p:nvPr>
            <p:ph type="subTitle" idx="1"/>
          </p:nvPr>
        </p:nvSpPr>
        <p:spPr>
          <a:xfrm>
            <a:off x="1387975" y="18339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ubTitle" idx="2"/>
          </p:nvPr>
        </p:nvSpPr>
        <p:spPr>
          <a:xfrm>
            <a:off x="13947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16"/>
          <p:cNvSpPr txBox="1">
            <a:spLocks noGrp="1"/>
          </p:cNvSpPr>
          <p:nvPr>
            <p:ph type="subTitle" idx="3"/>
          </p:nvPr>
        </p:nvSpPr>
        <p:spPr>
          <a:xfrm>
            <a:off x="1387975" y="3151300"/>
            <a:ext cx="2437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subTitle" idx="4"/>
          </p:nvPr>
        </p:nvSpPr>
        <p:spPr>
          <a:xfrm>
            <a:off x="1394625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6"/>
          <p:cNvSpPr txBox="1">
            <a:spLocks noGrp="1"/>
          </p:cNvSpPr>
          <p:nvPr>
            <p:ph type="subTitle" idx="5"/>
          </p:nvPr>
        </p:nvSpPr>
        <p:spPr>
          <a:xfrm>
            <a:off x="5750100" y="1833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ubTitle" idx="6"/>
          </p:nvPr>
        </p:nvSpPr>
        <p:spPr>
          <a:xfrm>
            <a:off x="5750100" y="21758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subTitle" idx="7"/>
          </p:nvPr>
        </p:nvSpPr>
        <p:spPr>
          <a:xfrm>
            <a:off x="5750100" y="31513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subTitle" idx="8"/>
          </p:nvPr>
        </p:nvSpPr>
        <p:spPr>
          <a:xfrm>
            <a:off x="5750100" y="3493225"/>
            <a:ext cx="2673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45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17" name="Google Shape;417;p16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418" name="Google Shape;418;p1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1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1353175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"/>
          <p:cNvSpPr/>
          <p:nvPr/>
        </p:nvSpPr>
        <p:spPr>
          <a:xfrm rot="5400000">
            <a:off x="-182366" y="4262568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7"/>
          <p:cNvSpPr/>
          <p:nvPr/>
        </p:nvSpPr>
        <p:spPr>
          <a:xfrm rot="8100000">
            <a:off x="4807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7"/>
          <p:cNvSpPr/>
          <p:nvPr/>
        </p:nvSpPr>
        <p:spPr>
          <a:xfrm rot="8100000">
            <a:off x="4807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7"/>
          <p:cNvSpPr/>
          <p:nvPr/>
        </p:nvSpPr>
        <p:spPr>
          <a:xfrm rot="-5400000">
            <a:off x="7750137" y="675604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7"/>
          <p:cNvSpPr/>
          <p:nvPr/>
        </p:nvSpPr>
        <p:spPr>
          <a:xfrm rot="-2700000">
            <a:off x="84133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7"/>
          <p:cNvSpPr/>
          <p:nvPr/>
        </p:nvSpPr>
        <p:spPr>
          <a:xfrm rot="-2700000">
            <a:off x="84133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7"/>
          <p:cNvSpPr/>
          <p:nvPr/>
        </p:nvSpPr>
        <p:spPr>
          <a:xfrm>
            <a:off x="4915950" y="3386500"/>
            <a:ext cx="2874600" cy="18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/>
          <p:nvPr/>
        </p:nvSpPr>
        <p:spPr>
          <a:xfrm>
            <a:off x="5306450" y="1303575"/>
            <a:ext cx="4009800" cy="30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6" name="Google Shape;466;p18"/>
          <p:cNvGrpSpPr/>
          <p:nvPr/>
        </p:nvGrpSpPr>
        <p:grpSpPr>
          <a:xfrm rot="-5400000">
            <a:off x="6851597" y="2382327"/>
            <a:ext cx="4182751" cy="402045"/>
            <a:chOff x="-79178" y="4632327"/>
            <a:chExt cx="4182751" cy="402045"/>
          </a:xfrm>
        </p:grpSpPr>
        <p:sp>
          <p:nvSpPr>
            <p:cNvPr id="467" name="Google Shape;467;p1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19"/>
          <p:cNvSpPr/>
          <p:nvPr/>
        </p:nvSpPr>
        <p:spPr>
          <a:xfrm>
            <a:off x="2387550" y="1360275"/>
            <a:ext cx="6928800" cy="323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9"/>
          <p:cNvSpPr/>
          <p:nvPr/>
        </p:nvSpPr>
        <p:spPr>
          <a:xfrm rot="5400000">
            <a:off x="348159" y="4256093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 rot="8100000">
            <a:off x="10112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9"/>
          <p:cNvSpPr/>
          <p:nvPr/>
        </p:nvSpPr>
        <p:spPr>
          <a:xfrm rot="8100000">
            <a:off x="10112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9"/>
          <p:cNvSpPr/>
          <p:nvPr/>
        </p:nvSpPr>
        <p:spPr>
          <a:xfrm rot="5400000">
            <a:off x="7309359" y="4256093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9"/>
          <p:cNvSpPr/>
          <p:nvPr/>
        </p:nvSpPr>
        <p:spPr>
          <a:xfrm rot="8100000">
            <a:off x="7972441" y="2837385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9"/>
          <p:cNvSpPr/>
          <p:nvPr/>
        </p:nvSpPr>
        <p:spPr>
          <a:xfrm rot="8100000">
            <a:off x="7972441" y="3129494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9"/>
          <p:cNvGrpSpPr/>
          <p:nvPr/>
        </p:nvGrpSpPr>
        <p:grpSpPr>
          <a:xfrm rot="-5400000">
            <a:off x="7886297" y="2775027"/>
            <a:ext cx="2009551" cy="401195"/>
            <a:chOff x="2480672" y="4589902"/>
            <a:chExt cx="2009551" cy="401195"/>
          </a:xfrm>
        </p:grpSpPr>
        <p:sp>
          <p:nvSpPr>
            <p:cNvPr id="509" name="Google Shape;509;p19"/>
            <p:cNvSpPr/>
            <p:nvPr/>
          </p:nvSpPr>
          <p:spPr>
            <a:xfrm rot="10800000">
              <a:off x="2752323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10800000">
              <a:off x="2480672" y="4595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10800000">
              <a:off x="2752323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10800000">
              <a:off x="2480672" y="4883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10800000">
              <a:off x="3295623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10800000">
              <a:off x="3023972" y="45916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10800000">
              <a:off x="3295623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10800000">
              <a:off x="3023972" y="48796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10800000">
              <a:off x="3838923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 rot="10800000">
              <a:off x="3567272" y="4593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 rot="10800000">
              <a:off x="3838923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 rot="10800000">
              <a:off x="3567272" y="4881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 rot="10800000">
              <a:off x="4382223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 rot="10800000">
              <a:off x="4110572" y="45899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 rot="10800000">
              <a:off x="4382223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 rot="10800000">
              <a:off x="4110572" y="48779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/>
          <p:nvPr/>
        </p:nvSpPr>
        <p:spPr>
          <a:xfrm>
            <a:off x="8112225" y="-325550"/>
            <a:ext cx="1466700" cy="146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20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0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0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"/>
          <p:cNvSpPr/>
          <p:nvPr/>
        </p:nvSpPr>
        <p:spPr>
          <a:xfrm>
            <a:off x="4661750" y="1821800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0"/>
          <p:cNvSpPr/>
          <p:nvPr/>
        </p:nvSpPr>
        <p:spPr>
          <a:xfrm>
            <a:off x="4661750" y="2982675"/>
            <a:ext cx="4654500" cy="102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1977750" y="1267625"/>
            <a:ext cx="5188500" cy="26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416650" y="2839775"/>
            <a:ext cx="4310700" cy="8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>
            <a:off x="7308904" y="45887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"/>
          <p:cNvSpPr/>
          <p:nvPr/>
        </p:nvSpPr>
        <p:spPr>
          <a:xfrm rot="2700000">
            <a:off x="6436458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2700000">
            <a:off x="6779421" y="444279"/>
            <a:ext cx="277893" cy="277893"/>
          </a:xfrm>
          <a:prstGeom prst="plus">
            <a:avLst>
              <a:gd name="adj" fmla="val 355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 rot="5400000">
            <a:off x="-678478" y="931427"/>
            <a:ext cx="2009551" cy="401195"/>
            <a:chOff x="3987172" y="4163502"/>
            <a:chExt cx="2009551" cy="401195"/>
          </a:xfrm>
        </p:grpSpPr>
        <p:sp>
          <p:nvSpPr>
            <p:cNvPr id="96" name="Google Shape;96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 rot="5400000">
            <a:off x="7823222" y="3811752"/>
            <a:ext cx="2009551" cy="401195"/>
            <a:chOff x="3987172" y="4163502"/>
            <a:chExt cx="2009551" cy="401195"/>
          </a:xfrm>
        </p:grpSpPr>
        <p:sp>
          <p:nvSpPr>
            <p:cNvPr id="113" name="Google Shape;113;p3"/>
            <p:cNvSpPr/>
            <p:nvPr/>
          </p:nvSpPr>
          <p:spPr>
            <a:xfrm rot="10800000">
              <a:off x="4258823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 rot="10800000">
              <a:off x="3987172" y="41686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 rot="10800000">
              <a:off x="4258823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10800000">
              <a:off x="3987172" y="44566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4802123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10800000">
              <a:off x="4530472" y="41652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4802123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10800000">
              <a:off x="4530472" y="44532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 rot="10800000">
              <a:off x="5345423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 rot="10800000">
              <a:off x="5073772" y="41669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 rot="10800000">
              <a:off x="5345423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10800000">
              <a:off x="5073772" y="44549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 rot="10800000">
              <a:off x="5888723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 rot="10800000">
              <a:off x="5617072" y="41635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5888723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 rot="10800000">
              <a:off x="5617072" y="44515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35" name="Google Shape;535;p21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536" name="Google Shape;536;p2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8" name="Google Shape;568;p21"/>
          <p:cNvSpPr/>
          <p:nvPr/>
        </p:nvSpPr>
        <p:spPr>
          <a:xfrm rot="-5400000">
            <a:off x="4239150" y="1848975"/>
            <a:ext cx="4233300" cy="29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"/>
          <p:cNvSpPr txBox="1">
            <a:spLocks noGrp="1"/>
          </p:cNvSpPr>
          <p:nvPr>
            <p:ph type="subTitle" idx="1"/>
          </p:nvPr>
        </p:nvSpPr>
        <p:spPr>
          <a:xfrm>
            <a:off x="3686475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2"/>
          <p:cNvSpPr txBox="1">
            <a:spLocks noGrp="1"/>
          </p:cNvSpPr>
          <p:nvPr>
            <p:ph type="subTitle" idx="2"/>
          </p:nvPr>
        </p:nvSpPr>
        <p:spPr>
          <a:xfrm>
            <a:off x="3329175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2"/>
          <p:cNvSpPr txBox="1">
            <a:spLocks noGrp="1"/>
          </p:cNvSpPr>
          <p:nvPr>
            <p:ph type="subTitle" idx="3"/>
          </p:nvPr>
        </p:nvSpPr>
        <p:spPr>
          <a:xfrm>
            <a:off x="63012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2"/>
          <p:cNvSpPr txBox="1">
            <a:spLocks noGrp="1"/>
          </p:cNvSpPr>
          <p:nvPr>
            <p:ph type="subTitle" idx="4"/>
          </p:nvPr>
        </p:nvSpPr>
        <p:spPr>
          <a:xfrm>
            <a:off x="5943900" y="2270575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2"/>
          <p:cNvSpPr txBox="1">
            <a:spLocks noGrp="1"/>
          </p:cNvSpPr>
          <p:nvPr>
            <p:ph type="subTitle" idx="5"/>
          </p:nvPr>
        </p:nvSpPr>
        <p:spPr>
          <a:xfrm>
            <a:off x="1077300" y="1931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subTitle" idx="6"/>
          </p:nvPr>
        </p:nvSpPr>
        <p:spPr>
          <a:xfrm>
            <a:off x="720000" y="227065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22"/>
          <p:cNvSpPr txBox="1">
            <a:spLocks noGrp="1"/>
          </p:cNvSpPr>
          <p:nvPr>
            <p:ph type="subTitle" idx="7"/>
          </p:nvPr>
        </p:nvSpPr>
        <p:spPr>
          <a:xfrm>
            <a:off x="3686475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22"/>
          <p:cNvSpPr txBox="1">
            <a:spLocks noGrp="1"/>
          </p:cNvSpPr>
          <p:nvPr>
            <p:ph type="subTitle" idx="8"/>
          </p:nvPr>
        </p:nvSpPr>
        <p:spPr>
          <a:xfrm>
            <a:off x="3329175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22"/>
          <p:cNvSpPr txBox="1">
            <a:spLocks noGrp="1"/>
          </p:cNvSpPr>
          <p:nvPr>
            <p:ph type="subTitle" idx="9"/>
          </p:nvPr>
        </p:nvSpPr>
        <p:spPr>
          <a:xfrm>
            <a:off x="63012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2"/>
          <p:cNvSpPr txBox="1">
            <a:spLocks noGrp="1"/>
          </p:cNvSpPr>
          <p:nvPr>
            <p:ph type="subTitle" idx="13"/>
          </p:nvPr>
        </p:nvSpPr>
        <p:spPr>
          <a:xfrm>
            <a:off x="59439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2"/>
          <p:cNvSpPr txBox="1">
            <a:spLocks noGrp="1"/>
          </p:cNvSpPr>
          <p:nvPr>
            <p:ph type="subTitle" idx="14"/>
          </p:nvPr>
        </p:nvSpPr>
        <p:spPr>
          <a:xfrm>
            <a:off x="1077300" y="35293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subTitle" idx="15"/>
          </p:nvPr>
        </p:nvSpPr>
        <p:spPr>
          <a:xfrm>
            <a:off x="720000" y="3872700"/>
            <a:ext cx="24801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3034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3" name="Google Shape;583;p22"/>
          <p:cNvSpPr/>
          <p:nvPr/>
        </p:nvSpPr>
        <p:spPr>
          <a:xfrm rot="5400000">
            <a:off x="-410966" y="4262568"/>
            <a:ext cx="1563000" cy="2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2"/>
          <p:cNvSpPr/>
          <p:nvPr/>
        </p:nvSpPr>
        <p:spPr>
          <a:xfrm rot="8100000">
            <a:off x="252116" y="2843860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2"/>
          <p:cNvSpPr/>
          <p:nvPr/>
        </p:nvSpPr>
        <p:spPr>
          <a:xfrm rot="8100000">
            <a:off x="252116" y="313596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-5400000">
            <a:off x="7978737" y="675604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-2700000">
            <a:off x="8641916" y="2069373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-2700000">
            <a:off x="8641916" y="177726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/>
          <p:nvPr/>
        </p:nvSpPr>
        <p:spPr>
          <a:xfrm>
            <a:off x="445375" y="-110100"/>
            <a:ext cx="3935700" cy="45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894975" y="823125"/>
            <a:ext cx="26595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23"/>
          <p:cNvSpPr txBox="1"/>
          <p:nvPr/>
        </p:nvSpPr>
        <p:spPr>
          <a:xfrm>
            <a:off x="901075" y="3058475"/>
            <a:ext cx="3351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23"/>
          <p:cNvSpPr txBox="1">
            <a:spLocks noGrp="1"/>
          </p:cNvSpPr>
          <p:nvPr>
            <p:ph type="subTitle" idx="1"/>
          </p:nvPr>
        </p:nvSpPr>
        <p:spPr>
          <a:xfrm>
            <a:off x="901075" y="3678775"/>
            <a:ext cx="3024300" cy="3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3"/>
          <p:cNvSpPr txBox="1">
            <a:spLocks noGrp="1"/>
          </p:cNvSpPr>
          <p:nvPr>
            <p:ph type="subTitle" idx="2"/>
          </p:nvPr>
        </p:nvSpPr>
        <p:spPr>
          <a:xfrm>
            <a:off x="901075" y="1444825"/>
            <a:ext cx="33954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3"/>
          <p:cNvSpPr/>
          <p:nvPr/>
        </p:nvSpPr>
        <p:spPr>
          <a:xfrm>
            <a:off x="7581005" y="27250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3"/>
          <p:cNvSpPr/>
          <p:nvPr/>
        </p:nvSpPr>
        <p:spPr>
          <a:xfrm rot="2700000">
            <a:off x="6837897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3"/>
          <p:cNvSpPr/>
          <p:nvPr/>
        </p:nvSpPr>
        <p:spPr>
          <a:xfrm rot="2700000">
            <a:off x="7130006" y="26007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2">
  <p:cSld name="CUSTOM_6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5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5365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954375" y="-224475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361400" y="4161625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 3">
  <p:cSld name="CUSTOM_6_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6"/>
          <p:cNvSpPr/>
          <p:nvPr/>
        </p:nvSpPr>
        <p:spPr>
          <a:xfrm>
            <a:off x="-191275" y="1767950"/>
            <a:ext cx="7545300" cy="188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536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3" name="Google Shape;613;p26"/>
          <p:cNvSpPr txBox="1">
            <a:spLocks noGrp="1"/>
          </p:cNvSpPr>
          <p:nvPr>
            <p:ph type="body" idx="1"/>
          </p:nvPr>
        </p:nvSpPr>
        <p:spPr>
          <a:xfrm>
            <a:off x="1819200" y="2422100"/>
            <a:ext cx="5704200" cy="1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26"/>
          <p:cNvSpPr txBox="1">
            <a:spLocks noGrp="1"/>
          </p:cNvSpPr>
          <p:nvPr>
            <p:ph type="subTitle" idx="2"/>
          </p:nvPr>
        </p:nvSpPr>
        <p:spPr>
          <a:xfrm>
            <a:off x="1819200" y="1959200"/>
            <a:ext cx="3027300" cy="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5" name="Google Shape;615;p26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6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6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6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-327625" y="3971150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27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628" name="Google Shape;628;p27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/>
          <p:nvPr/>
        </p:nvSpPr>
        <p:spPr>
          <a:xfrm>
            <a:off x="7943750" y="3658401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 rot="2700000">
            <a:off x="7250217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 rot="2700000">
            <a:off x="7542326" y="3645979"/>
            <a:ext cx="236739" cy="236739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28"/>
          <p:cNvGrpSpPr/>
          <p:nvPr/>
        </p:nvGrpSpPr>
        <p:grpSpPr>
          <a:xfrm rot="10800000">
            <a:off x="2480625" y="283675"/>
            <a:ext cx="4182751" cy="402045"/>
            <a:chOff x="-79178" y="4632327"/>
            <a:chExt cx="4182751" cy="402045"/>
          </a:xfrm>
        </p:grpSpPr>
        <p:sp>
          <p:nvSpPr>
            <p:cNvPr id="665" name="Google Shape;665;p2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28"/>
          <p:cNvSpPr/>
          <p:nvPr/>
        </p:nvSpPr>
        <p:spPr>
          <a:xfrm rot="10800000">
            <a:off x="-9" y="3556898"/>
            <a:ext cx="1525500" cy="152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2700" y="1211475"/>
            <a:ext cx="7998600" cy="407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997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1"/>
          </p:nvPr>
        </p:nvSpPr>
        <p:spPr>
          <a:xfrm>
            <a:off x="720000" y="1268175"/>
            <a:ext cx="7704000" cy="33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Oswal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42D10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2893525" y="318030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2885975" y="1497450"/>
            <a:ext cx="4361100" cy="130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007475" y="157290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subTitle" idx="2"/>
          </p:nvPr>
        </p:nvSpPr>
        <p:spPr>
          <a:xfrm>
            <a:off x="3007475" y="1916747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title" hasCustomPrompt="1"/>
          </p:nvPr>
        </p:nvSpPr>
        <p:spPr>
          <a:xfrm>
            <a:off x="1889372" y="157290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5"/>
          <p:cNvSpPr txBox="1">
            <a:spLocks noGrp="1"/>
          </p:cNvSpPr>
          <p:nvPr>
            <p:ph type="subTitle" idx="3"/>
          </p:nvPr>
        </p:nvSpPr>
        <p:spPr>
          <a:xfrm>
            <a:off x="3007475" y="3262850"/>
            <a:ext cx="23946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 b="1"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4"/>
          </p:nvPr>
        </p:nvSpPr>
        <p:spPr>
          <a:xfrm>
            <a:off x="3007475" y="3605800"/>
            <a:ext cx="413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title" idx="5" hasCustomPrompt="1"/>
          </p:nvPr>
        </p:nvSpPr>
        <p:spPr>
          <a:xfrm>
            <a:off x="1889372" y="3255750"/>
            <a:ext cx="996600" cy="13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5"/>
          <p:cNvSpPr txBox="1">
            <a:spLocks noGrp="1"/>
          </p:cNvSpPr>
          <p:nvPr>
            <p:ph type="title" idx="6"/>
          </p:nvPr>
        </p:nvSpPr>
        <p:spPr>
          <a:xfrm>
            <a:off x="720000" y="570550"/>
            <a:ext cx="2727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/>
          <p:nvPr/>
        </p:nvSpPr>
        <p:spPr>
          <a:xfrm rot="5400000">
            <a:off x="7653104" y="4101600"/>
            <a:ext cx="1835100" cy="24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 rot="8100000">
            <a:off x="8431708" y="2435954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 rot="8100000">
            <a:off x="8431708" y="2778917"/>
            <a:ext cx="277893" cy="27789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8126075" y="-508950"/>
            <a:ext cx="1460700" cy="146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-228450" y="3778375"/>
            <a:ext cx="1525500" cy="152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7581005" y="723350"/>
            <a:ext cx="1563000" cy="2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6"/>
          <p:cNvSpPr/>
          <p:nvPr/>
        </p:nvSpPr>
        <p:spPr>
          <a:xfrm rot="2700000">
            <a:off x="6837897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"/>
          <p:cNvSpPr/>
          <p:nvPr/>
        </p:nvSpPr>
        <p:spPr>
          <a:xfrm rot="2700000">
            <a:off x="7130006" y="710929"/>
            <a:ext cx="236739" cy="236739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6"/>
          <p:cNvGrpSpPr/>
          <p:nvPr/>
        </p:nvGrpSpPr>
        <p:grpSpPr>
          <a:xfrm>
            <a:off x="2480622" y="4718352"/>
            <a:ext cx="4182751" cy="402045"/>
            <a:chOff x="-79178" y="4632327"/>
            <a:chExt cx="4182751" cy="402045"/>
          </a:xfrm>
        </p:grpSpPr>
        <p:sp>
          <p:nvSpPr>
            <p:cNvPr id="157" name="Google Shape;157;p6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-141700" y="1154800"/>
            <a:ext cx="5186100" cy="28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720000" y="1890725"/>
            <a:ext cx="4169100" cy="5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720000" y="2424725"/>
            <a:ext cx="4169100" cy="10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4" y="4428925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-8100000">
            <a:off x="2086695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-170050" y="-530400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-8100000">
            <a:off x="2429657" y="4414329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>
            <a:off x="1246900" y="-286175"/>
            <a:ext cx="6627000" cy="39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3134400" y="2966250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0" name="Google Shape;200;p8"/>
          <p:cNvSpPr txBox="1">
            <a:spLocks noGrp="1"/>
          </p:cNvSpPr>
          <p:nvPr>
            <p:ph type="subTitle" idx="1"/>
          </p:nvPr>
        </p:nvSpPr>
        <p:spPr>
          <a:xfrm>
            <a:off x="1231050" y="1704750"/>
            <a:ext cx="6681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01" name="Google Shape;201;p8"/>
          <p:cNvSpPr/>
          <p:nvPr/>
        </p:nvSpPr>
        <p:spPr>
          <a:xfrm rot="5400000">
            <a:off x="-383312" y="807450"/>
            <a:ext cx="1904100" cy="28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 rot="8100000">
            <a:off x="4171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8100000">
            <a:off x="4171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7622588" y="807450"/>
            <a:ext cx="1904100" cy="28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"/>
          <p:cNvSpPr/>
          <p:nvPr/>
        </p:nvSpPr>
        <p:spPr>
          <a:xfrm rot="8100000">
            <a:off x="8423064" y="2095270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8"/>
          <p:cNvSpPr/>
          <p:nvPr/>
        </p:nvSpPr>
        <p:spPr>
          <a:xfrm rot="8100000">
            <a:off x="8423064" y="2493027"/>
            <a:ext cx="303773" cy="30377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8"/>
          <p:cNvGrpSpPr/>
          <p:nvPr/>
        </p:nvGrpSpPr>
        <p:grpSpPr>
          <a:xfrm>
            <a:off x="2480622" y="4633877"/>
            <a:ext cx="4182751" cy="402045"/>
            <a:chOff x="-79178" y="4632327"/>
            <a:chExt cx="4182751" cy="402045"/>
          </a:xfrm>
        </p:grpSpPr>
        <p:sp>
          <p:nvSpPr>
            <p:cNvPr id="208" name="Google Shape;208;p8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"/>
          <p:cNvSpPr txBox="1">
            <a:spLocks noGrp="1"/>
          </p:cNvSpPr>
          <p:nvPr>
            <p:ph type="title"/>
          </p:nvPr>
        </p:nvSpPr>
        <p:spPr>
          <a:xfrm>
            <a:off x="1103700" y="1918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9"/>
          <p:cNvSpPr txBox="1">
            <a:spLocks noGrp="1"/>
          </p:cNvSpPr>
          <p:nvPr>
            <p:ph type="subTitle" idx="1"/>
          </p:nvPr>
        </p:nvSpPr>
        <p:spPr>
          <a:xfrm>
            <a:off x="1103700" y="3488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313150" y="532350"/>
            <a:ext cx="1835100" cy="2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"/>
          <p:cNvSpPr/>
          <p:nvPr/>
        </p:nvSpPr>
        <p:spPr>
          <a:xfrm rot="2700000">
            <a:off x="6783666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"/>
          <p:cNvSpPr/>
          <p:nvPr/>
        </p:nvSpPr>
        <p:spPr>
          <a:xfrm rot="10800000">
            <a:off x="8067904" y="4108975"/>
            <a:ext cx="1250400" cy="125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9"/>
          <p:cNvSpPr/>
          <p:nvPr/>
        </p:nvSpPr>
        <p:spPr>
          <a:xfrm rot="2700000">
            <a:off x="6440704" y="517754"/>
            <a:ext cx="277893" cy="277893"/>
          </a:xfrm>
          <a:prstGeom prst="plus">
            <a:avLst>
              <a:gd name="adj" fmla="val 355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9"/>
          <p:cNvGrpSpPr/>
          <p:nvPr/>
        </p:nvGrpSpPr>
        <p:grpSpPr>
          <a:xfrm rot="-5400000">
            <a:off x="-1708778" y="2370727"/>
            <a:ext cx="4182751" cy="402045"/>
            <a:chOff x="-79178" y="4632327"/>
            <a:chExt cx="4182751" cy="402045"/>
          </a:xfrm>
        </p:grpSpPr>
        <p:sp>
          <p:nvSpPr>
            <p:cNvPr id="248" name="Google Shape;248;p9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>
            <a:spLocks noGrp="1"/>
          </p:cNvSpPr>
          <p:nvPr>
            <p:ph type="title"/>
          </p:nvPr>
        </p:nvSpPr>
        <p:spPr>
          <a:xfrm>
            <a:off x="4602750" y="578300"/>
            <a:ext cx="33324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2" name="Google Shape;282;p10"/>
          <p:cNvSpPr/>
          <p:nvPr/>
        </p:nvSpPr>
        <p:spPr>
          <a:xfrm rot="10800000">
            <a:off x="-9" y="4209122"/>
            <a:ext cx="1563000" cy="21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rot="-8100000">
            <a:off x="2019785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rot="-8100000">
            <a:off x="1727676" y="4196604"/>
            <a:ext cx="236739" cy="236739"/>
          </a:xfrm>
          <a:prstGeom prst="plus">
            <a:avLst>
              <a:gd name="adj" fmla="val 3557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-446075" y="-247625"/>
            <a:ext cx="1466700" cy="1466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0"/>
          <p:cNvGrpSpPr/>
          <p:nvPr/>
        </p:nvGrpSpPr>
        <p:grpSpPr>
          <a:xfrm rot="-5400000">
            <a:off x="6851597" y="2370727"/>
            <a:ext cx="4182751" cy="402045"/>
            <a:chOff x="-79178" y="4632327"/>
            <a:chExt cx="4182751" cy="402045"/>
          </a:xfrm>
        </p:grpSpPr>
        <p:sp>
          <p:nvSpPr>
            <p:cNvPr id="287" name="Google Shape;287;p10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0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0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0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7704000" cy="5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1467-9671.00014" TargetMode="External"/><Relationship Id="rId7" Type="http://schemas.openxmlformats.org/officeDocument/2006/relationships/hyperlink" Target="https://doi.org/10.6092/ISSN.2612-0496/880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07/978-3-319-56946-8_27" TargetMode="External"/><Relationship Id="rId5" Type="http://schemas.openxmlformats.org/officeDocument/2006/relationships/hyperlink" Target="https://www.cnn.com/interactive/maps/world/fullpage.iraq.marshes/index.html" TargetMode="External"/><Relationship Id="rId4" Type="http://schemas.openxmlformats.org/officeDocument/2006/relationships/hyperlink" Target="https://www.cia.gov/readingroom/docs/DOC_0000541147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4714/CP93.1406" TargetMode="External"/><Relationship Id="rId3" Type="http://schemas.openxmlformats.org/officeDocument/2006/relationships/hyperlink" Target="https://doi.org/10.1016/B978-0-444-62713-1.00008-8" TargetMode="External"/><Relationship Id="rId7" Type="http://schemas.openxmlformats.org/officeDocument/2006/relationships/hyperlink" Target="https://doi.org/10.1068/a30168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3138/E635-7827-1757-9T53" TargetMode="External"/><Relationship Id="rId5" Type="http://schemas.openxmlformats.org/officeDocument/2006/relationships/hyperlink" Target="https://doi.org/10.1017/CBO9781139164023" TargetMode="External"/><Relationship Id="rId4" Type="http://schemas.openxmlformats.org/officeDocument/2006/relationships/hyperlink" Target="http://www.unep.org/explore-topics/disasters-conflicts/where-we-work/iraq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140/RG.2.2.12131.30249" TargetMode="External"/><Relationship Id="rId3" Type="http://schemas.openxmlformats.org/officeDocument/2006/relationships/hyperlink" Target="https://www.laphamsquarterly.org/water/new-ark" TargetMode="External"/><Relationship Id="rId7" Type="http://schemas.openxmlformats.org/officeDocument/2006/relationships/hyperlink" Target="https://doi.org/10.1111/j.1749-8198.2008.00150.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i.org/10.1017/S0020743818000788" TargetMode="External"/><Relationship Id="rId5" Type="http://schemas.openxmlformats.org/officeDocument/2006/relationships/hyperlink" Target="https://www.safinaprojects.org/atlas-ark" TargetMode="External"/><Relationship Id="rId10" Type="http://schemas.openxmlformats.org/officeDocument/2006/relationships/hyperlink" Target="https://www.facebook.com/%D8%A7%D9%84%D8%AA%D8%B1%D8%A7%D8%AB-%D8%A7%D9%84%D9%85%D9%84%D8%A7%D8%AD%D9%8A-%D8%A7%D9%84%D8%B9%D8%B1%D8%A7%D9%82%D9%8A-%D9%81%D9%8A-%D8%A7%D9%84%D9%87%D9%88%D9%8A%D8%B1The-Iraqi-Maritime-Heritage-of-Huwair-817172805291933/?ref=page_internal" TargetMode="External"/><Relationship Id="rId4" Type="http://schemas.openxmlformats.org/officeDocument/2006/relationships/hyperlink" Target="https://journals.sagepub.com/doi/abs/10.1068/a3379" TargetMode="External"/><Relationship Id="rId9" Type="http://schemas.openxmlformats.org/officeDocument/2006/relationships/hyperlink" Target="https://swedoaid.org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utchwatersector.com/news/wetlands-international-welcomes-new-iraq-iran-cooperation-on-mesopotamian-marshes" TargetMode="External"/><Relationship Id="rId3" Type="http://schemas.openxmlformats.org/officeDocument/2006/relationships/hyperlink" Target="https://notanatlas.org/es/" TargetMode="External"/><Relationship Id="rId7" Type="http://schemas.openxmlformats.org/officeDocument/2006/relationships/hyperlink" Target="https://postconflict.unep.ch/publications/Iraq_DS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hc.unesco.org/en/criteria/" TargetMode="External"/><Relationship Id="rId5" Type="http://schemas.openxmlformats.org/officeDocument/2006/relationships/hyperlink" Target="http://whc.unesco.org/en/list/1481/" TargetMode="External"/><Relationship Id="rId4" Type="http://schemas.openxmlformats.org/officeDocument/2006/relationships/hyperlink" Target="http://www.unep.org/resources/report/vital-water-graphics-overview-state-worlds-fresh-and-marine-water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>
            <a:spLocks noGrp="1"/>
          </p:cNvSpPr>
          <p:nvPr>
            <p:ph type="ctrTitle"/>
          </p:nvPr>
        </p:nvSpPr>
        <p:spPr>
          <a:xfrm>
            <a:off x="1333350" y="1520650"/>
            <a:ext cx="6477300" cy="19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Destruction, Restoration, and Discourse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Exploring Wetland Restoration in the Iraq Marshes</a:t>
            </a:r>
            <a:endParaRPr sz="2400" b="0"/>
          </a:p>
        </p:txBody>
      </p:sp>
      <p:sp>
        <p:nvSpPr>
          <p:cNvPr id="703" name="Google Shape;703;p29"/>
          <p:cNvSpPr txBox="1">
            <a:spLocks noGrp="1"/>
          </p:cNvSpPr>
          <p:nvPr>
            <p:ph type="subTitle" idx="1"/>
          </p:nvPr>
        </p:nvSpPr>
        <p:spPr>
          <a:xfrm>
            <a:off x="1969825" y="3874075"/>
            <a:ext cx="5332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Brooke Laird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Public Thesis Presentation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 txBox="1">
            <a:spLocks noGrp="1"/>
          </p:cNvSpPr>
          <p:nvPr>
            <p:ph type="subTitle" idx="1"/>
          </p:nvPr>
        </p:nvSpPr>
        <p:spPr>
          <a:xfrm>
            <a:off x="3686475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UNESCO</a:t>
            </a:r>
            <a:endParaRPr/>
          </a:p>
        </p:txBody>
      </p:sp>
      <p:sp>
        <p:nvSpPr>
          <p:cNvPr id="804" name="Google Shape;804;p38"/>
          <p:cNvSpPr txBox="1">
            <a:spLocks noGrp="1"/>
          </p:cNvSpPr>
          <p:nvPr>
            <p:ph type="subTitle" idx="2"/>
          </p:nvPr>
        </p:nvSpPr>
        <p:spPr>
          <a:xfrm>
            <a:off x="3473475" y="32370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Identification and protection of sites with outstanding cultural value.</a:t>
            </a:r>
            <a:endParaRPr sz="1600"/>
          </a:p>
        </p:txBody>
      </p:sp>
      <p:sp>
        <p:nvSpPr>
          <p:cNvPr id="805" name="Google Shape;805;p3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Actors</a:t>
            </a:r>
            <a:endParaRPr/>
          </a:p>
        </p:txBody>
      </p:sp>
      <p:sp>
        <p:nvSpPr>
          <p:cNvPr id="806" name="Google Shape;806;p38"/>
          <p:cNvSpPr txBox="1">
            <a:spLocks noGrp="1"/>
          </p:cNvSpPr>
          <p:nvPr>
            <p:ph type="subTitle" idx="3"/>
          </p:nvPr>
        </p:nvSpPr>
        <p:spPr>
          <a:xfrm>
            <a:off x="63012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UNEP</a:t>
            </a:r>
            <a:endParaRPr/>
          </a:p>
        </p:txBody>
      </p:sp>
      <p:sp>
        <p:nvSpPr>
          <p:cNvPr id="807" name="Google Shape;807;p38"/>
          <p:cNvSpPr txBox="1">
            <a:spLocks noGrp="1"/>
          </p:cNvSpPr>
          <p:nvPr>
            <p:ph type="subTitle" idx="4"/>
          </p:nvPr>
        </p:nvSpPr>
        <p:spPr>
          <a:xfrm>
            <a:off x="6088100" y="3237075"/>
            <a:ext cx="2183400" cy="1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Support for issues involving environmental impact of conflict </a:t>
            </a:r>
            <a:endParaRPr sz="1600"/>
          </a:p>
        </p:txBody>
      </p:sp>
      <p:sp>
        <p:nvSpPr>
          <p:cNvPr id="808" name="Google Shape;808;p38"/>
          <p:cNvSpPr txBox="1">
            <a:spLocks noGrp="1"/>
          </p:cNvSpPr>
          <p:nvPr>
            <p:ph type="subTitle" idx="5"/>
          </p:nvPr>
        </p:nvSpPr>
        <p:spPr>
          <a:xfrm>
            <a:off x="1077300" y="278827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RAMSAR</a:t>
            </a:r>
            <a:endParaRPr/>
          </a:p>
        </p:txBody>
      </p:sp>
      <p:sp>
        <p:nvSpPr>
          <p:cNvPr id="809" name="Google Shape;809;p38"/>
          <p:cNvSpPr txBox="1">
            <a:spLocks noGrp="1"/>
          </p:cNvSpPr>
          <p:nvPr>
            <p:ph type="subTitle" idx="6"/>
          </p:nvPr>
        </p:nvSpPr>
        <p:spPr>
          <a:xfrm>
            <a:off x="858850" y="3237075"/>
            <a:ext cx="2183400" cy="12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Protection of wetland species, guiding nations in the wise use and management of wetlands</a:t>
            </a:r>
            <a:endParaRPr sz="1600"/>
          </a:p>
        </p:txBody>
      </p:sp>
      <p:sp>
        <p:nvSpPr>
          <p:cNvPr id="810" name="Google Shape;810;p38"/>
          <p:cNvSpPr/>
          <p:nvPr/>
        </p:nvSpPr>
        <p:spPr>
          <a:xfrm>
            <a:off x="1717328" y="2133626"/>
            <a:ext cx="466446" cy="49418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1" name="Google Shape;811;p38"/>
          <p:cNvGrpSpPr/>
          <p:nvPr/>
        </p:nvGrpSpPr>
        <p:grpSpPr>
          <a:xfrm>
            <a:off x="4244213" y="2095404"/>
            <a:ext cx="641912" cy="570611"/>
            <a:chOff x="-17170750" y="4058800"/>
            <a:chExt cx="308775" cy="304050"/>
          </a:xfrm>
        </p:grpSpPr>
        <p:sp>
          <p:nvSpPr>
            <p:cNvPr id="812" name="Google Shape;812;p38"/>
            <p:cNvSpPr/>
            <p:nvPr/>
          </p:nvSpPr>
          <p:spPr>
            <a:xfrm>
              <a:off x="-17041575" y="4058800"/>
              <a:ext cx="49650" cy="49850"/>
            </a:xfrm>
            <a:custGeom>
              <a:avLst/>
              <a:gdLst/>
              <a:ahLst/>
              <a:cxnLst/>
              <a:rect l="l" t="t" r="r" b="b"/>
              <a:pathLst>
                <a:path w="1986" h="1994" extrusionOk="0">
                  <a:moveTo>
                    <a:pt x="989" y="1"/>
                  </a:moveTo>
                  <a:cubicBezTo>
                    <a:pt x="859" y="1"/>
                    <a:pt x="725" y="56"/>
                    <a:pt x="662" y="166"/>
                  </a:cubicBezTo>
                  <a:lnTo>
                    <a:pt x="1" y="1521"/>
                  </a:lnTo>
                  <a:lnTo>
                    <a:pt x="32" y="1521"/>
                  </a:lnTo>
                  <a:lnTo>
                    <a:pt x="977" y="1993"/>
                  </a:lnTo>
                  <a:lnTo>
                    <a:pt x="1954" y="1521"/>
                  </a:lnTo>
                  <a:lnTo>
                    <a:pt x="1985" y="1521"/>
                  </a:lnTo>
                  <a:lnTo>
                    <a:pt x="1292" y="166"/>
                  </a:lnTo>
                  <a:cubicBezTo>
                    <a:pt x="1245" y="56"/>
                    <a:pt x="1119" y="1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17041575" y="4312625"/>
              <a:ext cx="49650" cy="50225"/>
            </a:xfrm>
            <a:custGeom>
              <a:avLst/>
              <a:gdLst/>
              <a:ahLst/>
              <a:cxnLst/>
              <a:rect l="l" t="t" r="r" b="b"/>
              <a:pathLst>
                <a:path w="1986" h="2009" extrusionOk="0">
                  <a:moveTo>
                    <a:pt x="977" y="0"/>
                  </a:moveTo>
                  <a:lnTo>
                    <a:pt x="32" y="473"/>
                  </a:lnTo>
                  <a:lnTo>
                    <a:pt x="1" y="473"/>
                  </a:lnTo>
                  <a:lnTo>
                    <a:pt x="662" y="1796"/>
                  </a:lnTo>
                  <a:cubicBezTo>
                    <a:pt x="757" y="1938"/>
                    <a:pt x="891" y="2009"/>
                    <a:pt x="1013" y="2009"/>
                  </a:cubicBezTo>
                  <a:cubicBezTo>
                    <a:pt x="1135" y="2009"/>
                    <a:pt x="1245" y="1938"/>
                    <a:pt x="1292" y="1796"/>
                  </a:cubicBezTo>
                  <a:lnTo>
                    <a:pt x="1985" y="473"/>
                  </a:lnTo>
                  <a:lnTo>
                    <a:pt x="1954" y="473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17170750" y="4186600"/>
              <a:ext cx="52800" cy="48075"/>
            </a:xfrm>
            <a:custGeom>
              <a:avLst/>
              <a:gdLst/>
              <a:ahLst/>
              <a:cxnLst/>
              <a:rect l="l" t="t" r="r" b="b"/>
              <a:pathLst>
                <a:path w="2112" h="1923" extrusionOk="0">
                  <a:moveTo>
                    <a:pt x="1639" y="0"/>
                  </a:moveTo>
                  <a:lnTo>
                    <a:pt x="284" y="630"/>
                  </a:lnTo>
                  <a:cubicBezTo>
                    <a:pt x="1" y="788"/>
                    <a:pt x="1" y="1135"/>
                    <a:pt x="284" y="1261"/>
                  </a:cubicBezTo>
                  <a:lnTo>
                    <a:pt x="1639" y="1922"/>
                  </a:lnTo>
                  <a:lnTo>
                    <a:pt x="1639" y="1891"/>
                  </a:lnTo>
                  <a:lnTo>
                    <a:pt x="2112" y="946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16914775" y="4185025"/>
              <a:ext cx="52800" cy="49650"/>
            </a:xfrm>
            <a:custGeom>
              <a:avLst/>
              <a:gdLst/>
              <a:ahLst/>
              <a:cxnLst/>
              <a:rect l="l" t="t" r="r" b="b"/>
              <a:pathLst>
                <a:path w="2112" h="1986" extrusionOk="0">
                  <a:moveTo>
                    <a:pt x="474" y="0"/>
                  </a:moveTo>
                  <a:lnTo>
                    <a:pt x="474" y="63"/>
                  </a:lnTo>
                  <a:lnTo>
                    <a:pt x="1" y="1009"/>
                  </a:lnTo>
                  <a:lnTo>
                    <a:pt x="474" y="1954"/>
                  </a:lnTo>
                  <a:lnTo>
                    <a:pt x="474" y="1985"/>
                  </a:lnTo>
                  <a:lnTo>
                    <a:pt x="1828" y="1324"/>
                  </a:lnTo>
                  <a:cubicBezTo>
                    <a:pt x="2112" y="1198"/>
                    <a:pt x="2112" y="851"/>
                    <a:pt x="1828" y="693"/>
                  </a:cubicBezTo>
                  <a:lnTo>
                    <a:pt x="4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17127800" y="4273225"/>
              <a:ext cx="47650" cy="46500"/>
            </a:xfrm>
            <a:custGeom>
              <a:avLst/>
              <a:gdLst/>
              <a:ahLst/>
              <a:cxnLst/>
              <a:rect l="l" t="t" r="r" b="b"/>
              <a:pathLst>
                <a:path w="1906" h="1860" extrusionOk="0">
                  <a:moveTo>
                    <a:pt x="551" y="1"/>
                  </a:moveTo>
                  <a:lnTo>
                    <a:pt x="79" y="1419"/>
                  </a:lnTo>
                  <a:cubicBezTo>
                    <a:pt x="0" y="1628"/>
                    <a:pt x="183" y="1859"/>
                    <a:pt x="373" y="1859"/>
                  </a:cubicBezTo>
                  <a:cubicBezTo>
                    <a:pt x="412" y="1859"/>
                    <a:pt x="451" y="1850"/>
                    <a:pt x="488" y="1828"/>
                  </a:cubicBezTo>
                  <a:lnTo>
                    <a:pt x="1906" y="1356"/>
                  </a:lnTo>
                  <a:lnTo>
                    <a:pt x="1906" y="1324"/>
                  </a:lnTo>
                  <a:lnTo>
                    <a:pt x="1591" y="347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16952575" y="4100775"/>
              <a:ext cx="47675" cy="47250"/>
            </a:xfrm>
            <a:custGeom>
              <a:avLst/>
              <a:gdLst/>
              <a:ahLst/>
              <a:cxnLst/>
              <a:rect l="l" t="t" r="r" b="b"/>
              <a:pathLst>
                <a:path w="1907" h="1890" extrusionOk="0">
                  <a:moveTo>
                    <a:pt x="1544" y="0"/>
                  </a:moveTo>
                  <a:cubicBezTo>
                    <a:pt x="1503" y="0"/>
                    <a:pt x="1461" y="10"/>
                    <a:pt x="1418" y="31"/>
                  </a:cubicBezTo>
                  <a:lnTo>
                    <a:pt x="1" y="503"/>
                  </a:lnTo>
                  <a:lnTo>
                    <a:pt x="1" y="535"/>
                  </a:lnTo>
                  <a:lnTo>
                    <a:pt x="316" y="1543"/>
                  </a:lnTo>
                  <a:lnTo>
                    <a:pt x="1324" y="1890"/>
                  </a:lnTo>
                  <a:lnTo>
                    <a:pt x="1355" y="1890"/>
                  </a:lnTo>
                  <a:lnTo>
                    <a:pt x="1828" y="472"/>
                  </a:lnTo>
                  <a:cubicBezTo>
                    <a:pt x="1907" y="236"/>
                    <a:pt x="1745" y="0"/>
                    <a:pt x="15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16954150" y="4273225"/>
              <a:ext cx="49200" cy="47800"/>
            </a:xfrm>
            <a:custGeom>
              <a:avLst/>
              <a:gdLst/>
              <a:ahLst/>
              <a:cxnLst/>
              <a:rect l="l" t="t" r="r" b="b"/>
              <a:pathLst>
                <a:path w="1968" h="1912" extrusionOk="0">
                  <a:moveTo>
                    <a:pt x="1387" y="1"/>
                  </a:moveTo>
                  <a:lnTo>
                    <a:pt x="379" y="347"/>
                  </a:lnTo>
                  <a:lnTo>
                    <a:pt x="1" y="1356"/>
                  </a:lnTo>
                  <a:lnTo>
                    <a:pt x="1" y="1419"/>
                  </a:lnTo>
                  <a:lnTo>
                    <a:pt x="1418" y="1891"/>
                  </a:lnTo>
                  <a:cubicBezTo>
                    <a:pt x="1460" y="1905"/>
                    <a:pt x="1501" y="1911"/>
                    <a:pt x="1541" y="1911"/>
                  </a:cubicBezTo>
                  <a:cubicBezTo>
                    <a:pt x="1776" y="1911"/>
                    <a:pt x="1967" y="1692"/>
                    <a:pt x="1860" y="1450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17128625" y="4101275"/>
              <a:ext cx="48475" cy="46750"/>
            </a:xfrm>
            <a:custGeom>
              <a:avLst/>
              <a:gdLst/>
              <a:ahLst/>
              <a:cxnLst/>
              <a:rect l="l" t="t" r="r" b="b"/>
              <a:pathLst>
                <a:path w="1939" h="1870" extrusionOk="0">
                  <a:moveTo>
                    <a:pt x="433" y="0"/>
                  </a:moveTo>
                  <a:cubicBezTo>
                    <a:pt x="209" y="0"/>
                    <a:pt x="0" y="201"/>
                    <a:pt x="112" y="452"/>
                  </a:cubicBezTo>
                  <a:lnTo>
                    <a:pt x="584" y="1870"/>
                  </a:lnTo>
                  <a:lnTo>
                    <a:pt x="1592" y="1523"/>
                  </a:lnTo>
                  <a:lnTo>
                    <a:pt x="1939" y="483"/>
                  </a:lnTo>
                  <a:lnTo>
                    <a:pt x="521" y="11"/>
                  </a:lnTo>
                  <a:cubicBezTo>
                    <a:pt x="492" y="4"/>
                    <a:pt x="462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17043150" y="41834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39"/>
                    <a:pt x="473" y="2111"/>
                    <a:pt x="1040" y="2111"/>
                  </a:cubicBezTo>
                  <a:cubicBezTo>
                    <a:pt x="1639" y="2111"/>
                    <a:pt x="2112" y="1639"/>
                    <a:pt x="2112" y="1072"/>
                  </a:cubicBezTo>
                  <a:cubicBezTo>
                    <a:pt x="2112" y="504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17070725" y="4111975"/>
              <a:ext cx="44925" cy="60475"/>
            </a:xfrm>
            <a:custGeom>
              <a:avLst/>
              <a:gdLst/>
              <a:ahLst/>
              <a:cxnLst/>
              <a:rect l="l" t="t" r="r" b="b"/>
              <a:pathLst>
                <a:path w="1797" h="2419" extrusionOk="0">
                  <a:moveTo>
                    <a:pt x="722" y="0"/>
                  </a:moveTo>
                  <a:cubicBezTo>
                    <a:pt x="663" y="0"/>
                    <a:pt x="600" y="8"/>
                    <a:pt x="537" y="24"/>
                  </a:cubicBezTo>
                  <a:cubicBezTo>
                    <a:pt x="411" y="55"/>
                    <a:pt x="348" y="150"/>
                    <a:pt x="316" y="244"/>
                  </a:cubicBezTo>
                  <a:lnTo>
                    <a:pt x="1" y="1253"/>
                  </a:lnTo>
                  <a:lnTo>
                    <a:pt x="1167" y="2418"/>
                  </a:lnTo>
                  <a:cubicBezTo>
                    <a:pt x="1356" y="2355"/>
                    <a:pt x="1576" y="2229"/>
                    <a:pt x="1797" y="2198"/>
                  </a:cubicBezTo>
                  <a:lnTo>
                    <a:pt x="1797" y="496"/>
                  </a:lnTo>
                  <a:lnTo>
                    <a:pt x="883" y="24"/>
                  </a:lnTo>
                  <a:cubicBezTo>
                    <a:pt x="836" y="8"/>
                    <a:pt x="781" y="0"/>
                    <a:pt x="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6979350" y="4156675"/>
              <a:ext cx="60675" cy="45700"/>
            </a:xfrm>
            <a:custGeom>
              <a:avLst/>
              <a:gdLst/>
              <a:ahLst/>
              <a:cxnLst/>
              <a:rect l="l" t="t" r="r" b="b"/>
              <a:pathLst>
                <a:path w="2427" h="1828" extrusionOk="0">
                  <a:moveTo>
                    <a:pt x="1166" y="0"/>
                  </a:moveTo>
                  <a:lnTo>
                    <a:pt x="1" y="1166"/>
                  </a:lnTo>
                  <a:cubicBezTo>
                    <a:pt x="127" y="1386"/>
                    <a:pt x="190" y="1575"/>
                    <a:pt x="284" y="1827"/>
                  </a:cubicBezTo>
                  <a:lnTo>
                    <a:pt x="1954" y="1827"/>
                  </a:lnTo>
                  <a:lnTo>
                    <a:pt x="2426" y="914"/>
                  </a:lnTo>
                  <a:cubicBezTo>
                    <a:pt x="2426" y="756"/>
                    <a:pt x="2426" y="630"/>
                    <a:pt x="2395" y="567"/>
                  </a:cubicBezTo>
                  <a:cubicBezTo>
                    <a:pt x="2363" y="441"/>
                    <a:pt x="2269" y="347"/>
                    <a:pt x="2174" y="315"/>
                  </a:cubicBezTo>
                  <a:lnTo>
                    <a:pt x="1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7116400" y="4155875"/>
              <a:ext cx="63050" cy="44125"/>
            </a:xfrm>
            <a:custGeom>
              <a:avLst/>
              <a:gdLst/>
              <a:ahLst/>
              <a:cxnLst/>
              <a:rect l="l" t="t" r="r" b="b"/>
              <a:pathLst>
                <a:path w="2522" h="1765" extrusionOk="0">
                  <a:moveTo>
                    <a:pt x="1292" y="1"/>
                  </a:moveTo>
                  <a:lnTo>
                    <a:pt x="316" y="316"/>
                  </a:lnTo>
                  <a:cubicBezTo>
                    <a:pt x="190" y="347"/>
                    <a:pt x="127" y="442"/>
                    <a:pt x="95" y="536"/>
                  </a:cubicBezTo>
                  <a:cubicBezTo>
                    <a:pt x="32" y="662"/>
                    <a:pt x="1" y="788"/>
                    <a:pt x="95" y="851"/>
                  </a:cubicBezTo>
                  <a:lnTo>
                    <a:pt x="568" y="1765"/>
                  </a:lnTo>
                  <a:lnTo>
                    <a:pt x="2238" y="1765"/>
                  </a:lnTo>
                  <a:cubicBezTo>
                    <a:pt x="2301" y="1544"/>
                    <a:pt x="2364" y="1324"/>
                    <a:pt x="2521" y="1135"/>
                  </a:cubicBez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17007700" y="4112450"/>
              <a:ext cx="44925" cy="60775"/>
            </a:xfrm>
            <a:custGeom>
              <a:avLst/>
              <a:gdLst/>
              <a:ahLst/>
              <a:cxnLst/>
              <a:rect l="l" t="t" r="r" b="b"/>
              <a:pathLst>
                <a:path w="1797" h="2431" extrusionOk="0">
                  <a:moveTo>
                    <a:pt x="1042" y="0"/>
                  </a:moveTo>
                  <a:cubicBezTo>
                    <a:pt x="989" y="0"/>
                    <a:pt x="936" y="10"/>
                    <a:pt x="883" y="36"/>
                  </a:cubicBezTo>
                  <a:lnTo>
                    <a:pt x="0" y="509"/>
                  </a:lnTo>
                  <a:lnTo>
                    <a:pt x="0" y="2179"/>
                  </a:lnTo>
                  <a:cubicBezTo>
                    <a:pt x="221" y="2210"/>
                    <a:pt x="410" y="2273"/>
                    <a:pt x="630" y="2431"/>
                  </a:cubicBezTo>
                  <a:lnTo>
                    <a:pt x="1796" y="1265"/>
                  </a:lnTo>
                  <a:lnTo>
                    <a:pt x="1481" y="288"/>
                  </a:lnTo>
                  <a:cubicBezTo>
                    <a:pt x="1450" y="162"/>
                    <a:pt x="1355" y="68"/>
                    <a:pt x="1261" y="36"/>
                  </a:cubicBezTo>
                  <a:cubicBezTo>
                    <a:pt x="1188" y="18"/>
                    <a:pt x="1115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7007700" y="4248025"/>
              <a:ext cx="44925" cy="61475"/>
            </a:xfrm>
            <a:custGeom>
              <a:avLst/>
              <a:gdLst/>
              <a:ahLst/>
              <a:cxnLst/>
              <a:rect l="l" t="t" r="r" b="b"/>
              <a:pathLst>
                <a:path w="1797" h="2459" extrusionOk="0">
                  <a:moveTo>
                    <a:pt x="630" y="1"/>
                  </a:moveTo>
                  <a:cubicBezTo>
                    <a:pt x="473" y="95"/>
                    <a:pt x="221" y="221"/>
                    <a:pt x="0" y="253"/>
                  </a:cubicBezTo>
                  <a:lnTo>
                    <a:pt x="0" y="1954"/>
                  </a:lnTo>
                  <a:lnTo>
                    <a:pt x="883" y="2427"/>
                  </a:lnTo>
                  <a:cubicBezTo>
                    <a:pt x="946" y="2458"/>
                    <a:pt x="1009" y="2458"/>
                    <a:pt x="1040" y="2458"/>
                  </a:cubicBezTo>
                  <a:cubicBezTo>
                    <a:pt x="1135" y="2458"/>
                    <a:pt x="1198" y="2427"/>
                    <a:pt x="1261" y="2364"/>
                  </a:cubicBezTo>
                  <a:cubicBezTo>
                    <a:pt x="1324" y="2332"/>
                    <a:pt x="1450" y="2269"/>
                    <a:pt x="1481" y="2175"/>
                  </a:cubicBezTo>
                  <a:lnTo>
                    <a:pt x="1796" y="1198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16980125" y="4219675"/>
              <a:ext cx="61450" cy="45700"/>
            </a:xfrm>
            <a:custGeom>
              <a:avLst/>
              <a:gdLst/>
              <a:ahLst/>
              <a:cxnLst/>
              <a:rect l="l" t="t" r="r" b="b"/>
              <a:pathLst>
                <a:path w="2458" h="1828" extrusionOk="0">
                  <a:moveTo>
                    <a:pt x="252" y="1"/>
                  </a:moveTo>
                  <a:cubicBezTo>
                    <a:pt x="221" y="253"/>
                    <a:pt x="158" y="442"/>
                    <a:pt x="0" y="631"/>
                  </a:cubicBezTo>
                  <a:lnTo>
                    <a:pt x="1166" y="1828"/>
                  </a:lnTo>
                  <a:lnTo>
                    <a:pt x="2142" y="1513"/>
                  </a:lnTo>
                  <a:cubicBezTo>
                    <a:pt x="2268" y="1450"/>
                    <a:pt x="2363" y="1387"/>
                    <a:pt x="2394" y="1261"/>
                  </a:cubicBezTo>
                  <a:cubicBezTo>
                    <a:pt x="2426" y="1135"/>
                    <a:pt x="2457" y="1009"/>
                    <a:pt x="2394" y="946"/>
                  </a:cubicBezTo>
                  <a:lnTo>
                    <a:pt x="19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7070725" y="4247250"/>
              <a:ext cx="44925" cy="61300"/>
            </a:xfrm>
            <a:custGeom>
              <a:avLst/>
              <a:gdLst/>
              <a:ahLst/>
              <a:cxnLst/>
              <a:rect l="l" t="t" r="r" b="b"/>
              <a:pathLst>
                <a:path w="1797" h="2452" extrusionOk="0">
                  <a:moveTo>
                    <a:pt x="1167" y="0"/>
                  </a:moveTo>
                  <a:lnTo>
                    <a:pt x="1" y="1197"/>
                  </a:lnTo>
                  <a:lnTo>
                    <a:pt x="316" y="2174"/>
                  </a:lnTo>
                  <a:cubicBezTo>
                    <a:pt x="348" y="2300"/>
                    <a:pt x="411" y="2332"/>
                    <a:pt x="505" y="2363"/>
                  </a:cubicBezTo>
                  <a:cubicBezTo>
                    <a:pt x="578" y="2418"/>
                    <a:pt x="641" y="2452"/>
                    <a:pt x="711" y="2452"/>
                  </a:cubicBezTo>
                  <a:cubicBezTo>
                    <a:pt x="762" y="2452"/>
                    <a:pt x="817" y="2434"/>
                    <a:pt x="883" y="2395"/>
                  </a:cubicBezTo>
                  <a:lnTo>
                    <a:pt x="1797" y="1922"/>
                  </a:lnTo>
                  <a:lnTo>
                    <a:pt x="1797" y="284"/>
                  </a:lnTo>
                  <a:cubicBezTo>
                    <a:pt x="1576" y="221"/>
                    <a:pt x="1356" y="158"/>
                    <a:pt x="1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17115600" y="4218900"/>
              <a:ext cx="61450" cy="44900"/>
            </a:xfrm>
            <a:custGeom>
              <a:avLst/>
              <a:gdLst/>
              <a:ahLst/>
              <a:cxnLst/>
              <a:rect l="l" t="t" r="r" b="b"/>
              <a:pathLst>
                <a:path w="2458" h="1796" extrusionOk="0">
                  <a:moveTo>
                    <a:pt x="536" y="0"/>
                  </a:moveTo>
                  <a:lnTo>
                    <a:pt x="536" y="32"/>
                  </a:lnTo>
                  <a:lnTo>
                    <a:pt x="63" y="945"/>
                  </a:lnTo>
                  <a:cubicBezTo>
                    <a:pt x="0" y="1071"/>
                    <a:pt x="0" y="1166"/>
                    <a:pt x="63" y="1260"/>
                  </a:cubicBezTo>
                  <a:cubicBezTo>
                    <a:pt x="95" y="1386"/>
                    <a:pt x="158" y="1449"/>
                    <a:pt x="284" y="1481"/>
                  </a:cubicBezTo>
                  <a:lnTo>
                    <a:pt x="1260" y="1796"/>
                  </a:lnTo>
                  <a:lnTo>
                    <a:pt x="2458" y="630"/>
                  </a:lnTo>
                  <a:cubicBezTo>
                    <a:pt x="2332" y="441"/>
                    <a:pt x="2269" y="221"/>
                    <a:pt x="2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38"/>
          <p:cNvGrpSpPr/>
          <p:nvPr/>
        </p:nvGrpSpPr>
        <p:grpSpPr>
          <a:xfrm>
            <a:off x="6908107" y="2133623"/>
            <a:ext cx="543389" cy="494185"/>
            <a:chOff x="-5254775" y="3631325"/>
            <a:chExt cx="296950" cy="292625"/>
          </a:xfrm>
        </p:grpSpPr>
        <p:sp>
          <p:nvSpPr>
            <p:cNvPr id="830" name="Google Shape;830;p38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39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</a:t>
            </a:r>
            <a:endParaRPr/>
          </a:p>
        </p:txBody>
      </p:sp>
      <p:graphicFrame>
        <p:nvGraphicFramePr>
          <p:cNvPr id="842" name="Google Shape;842;p39"/>
          <p:cNvGraphicFramePr/>
          <p:nvPr/>
        </p:nvGraphicFramePr>
        <p:xfrm>
          <a:off x="936400" y="2027525"/>
          <a:ext cx="6529500" cy="1712575"/>
        </p:xfrm>
        <a:graphic>
          <a:graphicData uri="http://schemas.openxmlformats.org/drawingml/2006/table">
            <a:tbl>
              <a:tblPr>
                <a:noFill/>
                <a:tableStyleId>{86A11102-8C8E-4CF5-9CD7-EEA718D37880}</a:tableStyleId>
              </a:tblPr>
              <a:tblGrid>
                <a:gridCol w="283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Ramsar</a:t>
                      </a:r>
                      <a:endParaRPr b="1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UNESCO</a:t>
                      </a:r>
                      <a:endParaRPr b="1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UNEP</a:t>
                      </a:r>
                      <a:endParaRPr b="1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43" name="Google Shape;843;p39"/>
          <p:cNvGrpSpPr/>
          <p:nvPr/>
        </p:nvGrpSpPr>
        <p:grpSpPr>
          <a:xfrm>
            <a:off x="4062796" y="3310037"/>
            <a:ext cx="276712" cy="276712"/>
            <a:chOff x="1492675" y="4992125"/>
            <a:chExt cx="481825" cy="481825"/>
          </a:xfrm>
        </p:grpSpPr>
        <p:sp>
          <p:nvSpPr>
            <p:cNvPr id="844" name="Google Shape;844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6" name="Google Shape;846;p39"/>
          <p:cNvGrpSpPr/>
          <p:nvPr/>
        </p:nvGrpSpPr>
        <p:grpSpPr>
          <a:xfrm>
            <a:off x="4062796" y="2180899"/>
            <a:ext cx="276712" cy="276712"/>
            <a:chOff x="2085525" y="4992125"/>
            <a:chExt cx="481825" cy="481825"/>
          </a:xfrm>
        </p:grpSpPr>
        <p:sp>
          <p:nvSpPr>
            <p:cNvPr id="847" name="Google Shape;847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9" name="Google Shape;849;p39"/>
          <p:cNvGrpSpPr/>
          <p:nvPr/>
        </p:nvGrpSpPr>
        <p:grpSpPr>
          <a:xfrm>
            <a:off x="4062796" y="2745462"/>
            <a:ext cx="276712" cy="276712"/>
            <a:chOff x="2085525" y="4992125"/>
            <a:chExt cx="481825" cy="481825"/>
          </a:xfrm>
        </p:grpSpPr>
        <p:sp>
          <p:nvSpPr>
            <p:cNvPr id="850" name="Google Shape;850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2" name="Google Shape;852;p39"/>
          <p:cNvGrpSpPr/>
          <p:nvPr/>
        </p:nvGrpSpPr>
        <p:grpSpPr>
          <a:xfrm>
            <a:off x="4991321" y="3304787"/>
            <a:ext cx="276712" cy="276712"/>
            <a:chOff x="1492675" y="4992125"/>
            <a:chExt cx="481825" cy="481825"/>
          </a:xfrm>
        </p:grpSpPr>
        <p:sp>
          <p:nvSpPr>
            <p:cNvPr id="853" name="Google Shape;853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5" name="Google Shape;855;p39"/>
          <p:cNvSpPr txBox="1"/>
          <p:nvPr/>
        </p:nvSpPr>
        <p:spPr>
          <a:xfrm flipH="1">
            <a:off x="3724250" y="1465275"/>
            <a:ext cx="917700" cy="3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Scale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6" name="Google Shape;856;p39"/>
          <p:cNvSpPr txBox="1"/>
          <p:nvPr/>
        </p:nvSpPr>
        <p:spPr>
          <a:xfrm flipH="1">
            <a:off x="4728413" y="1299038"/>
            <a:ext cx="802500" cy="57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Local Groups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 flipH="1">
            <a:off x="5617375" y="1465275"/>
            <a:ext cx="917700" cy="3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Influence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58" name="Google Shape;858;p39"/>
          <p:cNvGrpSpPr/>
          <p:nvPr/>
        </p:nvGrpSpPr>
        <p:grpSpPr>
          <a:xfrm>
            <a:off x="6862709" y="3310037"/>
            <a:ext cx="276712" cy="276712"/>
            <a:chOff x="1492675" y="4992125"/>
            <a:chExt cx="481825" cy="481825"/>
          </a:xfrm>
        </p:grpSpPr>
        <p:sp>
          <p:nvSpPr>
            <p:cNvPr id="859" name="Google Shape;859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61" name="Google Shape;861;p39"/>
          <p:cNvSpPr txBox="1"/>
          <p:nvPr/>
        </p:nvSpPr>
        <p:spPr>
          <a:xfrm flipH="1">
            <a:off x="6679275" y="1465275"/>
            <a:ext cx="802500" cy="39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Services</a:t>
            </a:r>
            <a:endParaRPr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62" name="Google Shape;862;p39"/>
          <p:cNvGrpSpPr/>
          <p:nvPr/>
        </p:nvGrpSpPr>
        <p:grpSpPr>
          <a:xfrm>
            <a:off x="4991321" y="2186137"/>
            <a:ext cx="276712" cy="276712"/>
            <a:chOff x="2085525" y="4992125"/>
            <a:chExt cx="481825" cy="481825"/>
          </a:xfrm>
        </p:grpSpPr>
        <p:sp>
          <p:nvSpPr>
            <p:cNvPr id="863" name="Google Shape;863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5" name="Google Shape;865;p39"/>
          <p:cNvGrpSpPr/>
          <p:nvPr/>
        </p:nvGrpSpPr>
        <p:grpSpPr>
          <a:xfrm>
            <a:off x="4991321" y="2745462"/>
            <a:ext cx="276712" cy="276712"/>
            <a:chOff x="2085525" y="4992125"/>
            <a:chExt cx="481825" cy="481825"/>
          </a:xfrm>
        </p:grpSpPr>
        <p:sp>
          <p:nvSpPr>
            <p:cNvPr id="866" name="Google Shape;866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8" name="Google Shape;868;p39"/>
          <p:cNvGrpSpPr/>
          <p:nvPr/>
        </p:nvGrpSpPr>
        <p:grpSpPr>
          <a:xfrm>
            <a:off x="5927009" y="2179699"/>
            <a:ext cx="276712" cy="276712"/>
            <a:chOff x="2085525" y="4992125"/>
            <a:chExt cx="481825" cy="481825"/>
          </a:xfrm>
        </p:grpSpPr>
        <p:sp>
          <p:nvSpPr>
            <p:cNvPr id="869" name="Google Shape;869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1" name="Google Shape;871;p39"/>
          <p:cNvGrpSpPr/>
          <p:nvPr/>
        </p:nvGrpSpPr>
        <p:grpSpPr>
          <a:xfrm>
            <a:off x="5927009" y="2778724"/>
            <a:ext cx="276712" cy="276712"/>
            <a:chOff x="1492675" y="4992125"/>
            <a:chExt cx="481825" cy="481825"/>
          </a:xfrm>
        </p:grpSpPr>
        <p:sp>
          <p:nvSpPr>
            <p:cNvPr id="872" name="Google Shape;872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4" name="Google Shape;874;p39"/>
          <p:cNvGrpSpPr/>
          <p:nvPr/>
        </p:nvGrpSpPr>
        <p:grpSpPr>
          <a:xfrm>
            <a:off x="5766396" y="3310037"/>
            <a:ext cx="276712" cy="276712"/>
            <a:chOff x="1492675" y="4992125"/>
            <a:chExt cx="481825" cy="481825"/>
          </a:xfrm>
        </p:grpSpPr>
        <p:sp>
          <p:nvSpPr>
            <p:cNvPr id="875" name="Google Shape;875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7" name="Google Shape;877;p39"/>
          <p:cNvGrpSpPr/>
          <p:nvPr/>
        </p:nvGrpSpPr>
        <p:grpSpPr>
          <a:xfrm>
            <a:off x="6043096" y="3310037"/>
            <a:ext cx="276712" cy="276712"/>
            <a:chOff x="1492675" y="4992125"/>
            <a:chExt cx="481825" cy="481825"/>
          </a:xfrm>
        </p:grpSpPr>
        <p:sp>
          <p:nvSpPr>
            <p:cNvPr id="878" name="Google Shape;878;p3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0" name="Google Shape;880;p39"/>
          <p:cNvGrpSpPr/>
          <p:nvPr/>
        </p:nvGrpSpPr>
        <p:grpSpPr>
          <a:xfrm>
            <a:off x="6862696" y="2779337"/>
            <a:ext cx="276712" cy="276712"/>
            <a:chOff x="2085525" y="4992125"/>
            <a:chExt cx="481825" cy="481825"/>
          </a:xfrm>
        </p:grpSpPr>
        <p:sp>
          <p:nvSpPr>
            <p:cNvPr id="881" name="Google Shape;881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6862696" y="2179699"/>
            <a:ext cx="276712" cy="276712"/>
            <a:chOff x="2085525" y="4992125"/>
            <a:chExt cx="481825" cy="481825"/>
          </a:xfrm>
        </p:grpSpPr>
        <p:sp>
          <p:nvSpPr>
            <p:cNvPr id="884" name="Google Shape;884;p39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0"/>
          <p:cNvSpPr txBox="1">
            <a:spLocks noGrp="1"/>
          </p:cNvSpPr>
          <p:nvPr>
            <p:ph type="title"/>
          </p:nvPr>
        </p:nvSpPr>
        <p:spPr>
          <a:xfrm>
            <a:off x="1191350" y="1137450"/>
            <a:ext cx="65052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Deconstructing the Map (and other Data Sources)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50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Literature &amp; Map Deconstruction</a:t>
            </a:r>
            <a:endParaRPr sz="3100"/>
          </a:p>
        </p:txBody>
      </p:sp>
      <p:grpSp>
        <p:nvGrpSpPr>
          <p:cNvPr id="896" name="Google Shape;896;p41"/>
          <p:cNvGrpSpPr/>
          <p:nvPr/>
        </p:nvGrpSpPr>
        <p:grpSpPr>
          <a:xfrm>
            <a:off x="1050260" y="1624566"/>
            <a:ext cx="665164" cy="574508"/>
            <a:chOff x="-40378075" y="3267450"/>
            <a:chExt cx="317425" cy="289075"/>
          </a:xfrm>
        </p:grpSpPr>
        <p:sp>
          <p:nvSpPr>
            <p:cNvPr id="897" name="Google Shape;897;p41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01;p41"/>
          <p:cNvSpPr txBox="1">
            <a:spLocks noGrp="1"/>
          </p:cNvSpPr>
          <p:nvPr>
            <p:ph type="subTitle" idx="4294967295"/>
          </p:nvPr>
        </p:nvSpPr>
        <p:spPr>
          <a:xfrm>
            <a:off x="1922499" y="1594400"/>
            <a:ext cx="5005393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Case Studies in Political Ecology </a:t>
            </a:r>
            <a:endParaRPr sz="2200" b="1" dirty="0"/>
          </a:p>
        </p:txBody>
      </p:sp>
      <p:sp>
        <p:nvSpPr>
          <p:cNvPr id="902" name="Google Shape;902;p41"/>
          <p:cNvSpPr txBox="1">
            <a:spLocks noGrp="1"/>
          </p:cNvSpPr>
          <p:nvPr>
            <p:ph type="subTitle" idx="4294967295"/>
          </p:nvPr>
        </p:nvSpPr>
        <p:spPr>
          <a:xfrm>
            <a:off x="1922499" y="1992775"/>
            <a:ext cx="4384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Fairhead and Leach, Robbins</a:t>
            </a:r>
            <a:endParaRPr/>
          </a:p>
        </p:txBody>
      </p:sp>
      <p:sp>
        <p:nvSpPr>
          <p:cNvPr id="903" name="Google Shape;903;p41"/>
          <p:cNvSpPr txBox="1">
            <a:spLocks noGrp="1"/>
          </p:cNvSpPr>
          <p:nvPr>
            <p:ph type="subTitle" idx="4294967295"/>
          </p:nvPr>
        </p:nvSpPr>
        <p:spPr>
          <a:xfrm>
            <a:off x="1922500" y="2567275"/>
            <a:ext cx="47073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Deconstruction Theory </a:t>
            </a:r>
            <a:endParaRPr sz="19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/>
          </a:p>
        </p:txBody>
      </p:sp>
      <p:pic>
        <p:nvPicPr>
          <p:cNvPr id="904" name="Google Shape;9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500" y="1244819"/>
            <a:ext cx="2304476" cy="230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41"/>
          <p:cNvSpPr txBox="1">
            <a:spLocks noGrp="1"/>
          </p:cNvSpPr>
          <p:nvPr>
            <p:ph type="subTitle" idx="4294967295"/>
          </p:nvPr>
        </p:nvSpPr>
        <p:spPr>
          <a:xfrm>
            <a:off x="1948299" y="3016075"/>
            <a:ext cx="43326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Harley (map focus), Harvey (data), Schurmann (data)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1"/>
          <p:cNvGrpSpPr/>
          <p:nvPr/>
        </p:nvGrpSpPr>
        <p:grpSpPr>
          <a:xfrm>
            <a:off x="1089621" y="2682504"/>
            <a:ext cx="665190" cy="687221"/>
            <a:chOff x="-45673275" y="3199325"/>
            <a:chExt cx="299325" cy="302075"/>
          </a:xfrm>
        </p:grpSpPr>
        <p:sp>
          <p:nvSpPr>
            <p:cNvPr id="907" name="Google Shape;907;p41"/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41"/>
          <p:cNvSpPr txBox="1"/>
          <p:nvPr/>
        </p:nvSpPr>
        <p:spPr>
          <a:xfrm>
            <a:off x="2294275" y="3599719"/>
            <a:ext cx="56055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 making (data, methodology, producer)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Reading through the lines of this visual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Maps as a form of power and knowledge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2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69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Critique of Remote Sensing</a:t>
            </a:r>
            <a:endParaRPr/>
          </a:p>
        </p:txBody>
      </p:sp>
      <p:pic>
        <p:nvPicPr>
          <p:cNvPr id="916" name="Google Shape;916;p42"/>
          <p:cNvPicPr preferRelativeResize="0"/>
          <p:nvPr/>
        </p:nvPicPr>
        <p:blipFill rotWithShape="1">
          <a:blip r:embed="rId3">
            <a:alphaModFix/>
          </a:blip>
          <a:srcRect l="57639"/>
          <a:stretch/>
        </p:blipFill>
        <p:spPr>
          <a:xfrm>
            <a:off x="6336550" y="0"/>
            <a:ext cx="2807455" cy="51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0" y="364725"/>
            <a:ext cx="6205476" cy="438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2"/>
          <p:cNvPicPr preferRelativeResize="0"/>
          <p:nvPr/>
        </p:nvPicPr>
        <p:blipFill rotWithShape="1">
          <a:blip r:embed="rId3">
            <a:alphaModFix/>
          </a:blip>
          <a:srcRect l="32536" t="76102" r="43115" b="19126"/>
          <a:stretch/>
        </p:blipFill>
        <p:spPr>
          <a:xfrm>
            <a:off x="4012375" y="570550"/>
            <a:ext cx="2115776" cy="3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3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(put two maps)</a:t>
            </a:r>
            <a:endParaRPr/>
          </a:p>
        </p:txBody>
      </p:sp>
      <p:pic>
        <p:nvPicPr>
          <p:cNvPr id="924" name="Google Shape;9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850" y="304338"/>
            <a:ext cx="3979926" cy="39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3"/>
          <p:cNvPicPr preferRelativeResize="0"/>
          <p:nvPr/>
        </p:nvPicPr>
        <p:blipFill rotWithShape="1">
          <a:blip r:embed="rId4">
            <a:alphaModFix/>
          </a:blip>
          <a:srcRect l="51777" t="1797"/>
          <a:stretch/>
        </p:blipFill>
        <p:spPr>
          <a:xfrm>
            <a:off x="97775" y="304350"/>
            <a:ext cx="3270324" cy="39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3"/>
          <p:cNvSpPr txBox="1"/>
          <p:nvPr/>
        </p:nvSpPr>
        <p:spPr>
          <a:xfrm>
            <a:off x="6408525" y="4348200"/>
            <a:ext cx="12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CIA, 1990</a:t>
            </a:r>
            <a:endParaRPr sz="1200"/>
          </a:p>
        </p:txBody>
      </p:sp>
      <p:sp>
        <p:nvSpPr>
          <p:cNvPr id="927" name="Google Shape;927;p43"/>
          <p:cNvSpPr txBox="1"/>
          <p:nvPr/>
        </p:nvSpPr>
        <p:spPr>
          <a:xfrm>
            <a:off x="152125" y="4348200"/>
            <a:ext cx="12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UNEP 2001</a:t>
            </a:r>
            <a:endParaRPr sz="1200"/>
          </a:p>
        </p:txBody>
      </p:sp>
      <p:sp>
        <p:nvSpPr>
          <p:cNvPr id="928" name="Google Shape;928;p43"/>
          <p:cNvSpPr txBox="1"/>
          <p:nvPr/>
        </p:nvSpPr>
        <p:spPr>
          <a:xfrm>
            <a:off x="7405775" y="1082825"/>
            <a:ext cx="18354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and Tools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Maps as  power and knowledge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4"/>
          <p:cNvSpPr txBox="1">
            <a:spLocks noGrp="1"/>
          </p:cNvSpPr>
          <p:nvPr>
            <p:ph type="title"/>
          </p:nvPr>
        </p:nvSpPr>
        <p:spPr>
          <a:xfrm>
            <a:off x="1191350" y="1137450"/>
            <a:ext cx="65052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Narrative Cartography</a:t>
            </a:r>
            <a:endParaRPr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5"/>
          <p:cNvSpPr txBox="1"/>
          <p:nvPr/>
        </p:nvSpPr>
        <p:spPr>
          <a:xfrm>
            <a:off x="1899450" y="1910150"/>
            <a:ext cx="5741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“Mapping focused on capturing neglected knowledge about the past, while also exploring new visions for the future of the landscape” (Couling 2010).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9" name="Google Shape;939;p45"/>
          <p:cNvSpPr txBox="1">
            <a:spLocks noGrp="1"/>
          </p:cNvSpPr>
          <p:nvPr>
            <p:ph type="title"/>
          </p:nvPr>
        </p:nvSpPr>
        <p:spPr>
          <a:xfrm>
            <a:off x="367850" y="335800"/>
            <a:ext cx="63657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Literature and Cartographic Sources</a:t>
            </a:r>
            <a:endParaRPr sz="3100"/>
          </a:p>
        </p:txBody>
      </p:sp>
      <p:grpSp>
        <p:nvGrpSpPr>
          <p:cNvPr id="940" name="Google Shape;940;p45"/>
          <p:cNvGrpSpPr/>
          <p:nvPr/>
        </p:nvGrpSpPr>
        <p:grpSpPr>
          <a:xfrm>
            <a:off x="1013963" y="1390138"/>
            <a:ext cx="641198" cy="617985"/>
            <a:chOff x="-40378075" y="3267450"/>
            <a:chExt cx="317425" cy="289075"/>
          </a:xfrm>
        </p:grpSpPr>
        <p:sp>
          <p:nvSpPr>
            <p:cNvPr id="941" name="Google Shape;941;p4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5"/>
          <p:cNvSpPr txBox="1">
            <a:spLocks noGrp="1"/>
          </p:cNvSpPr>
          <p:nvPr>
            <p:ph type="subTitle" idx="4294967295"/>
          </p:nvPr>
        </p:nvSpPr>
        <p:spPr>
          <a:xfrm>
            <a:off x="1833775" y="1390150"/>
            <a:ext cx="4216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Narrative Cartography</a:t>
            </a:r>
            <a:endParaRPr sz="2100" b="1"/>
          </a:p>
        </p:txBody>
      </p:sp>
      <p:grpSp>
        <p:nvGrpSpPr>
          <p:cNvPr id="946" name="Google Shape;946;p45"/>
          <p:cNvGrpSpPr/>
          <p:nvPr/>
        </p:nvGrpSpPr>
        <p:grpSpPr>
          <a:xfrm>
            <a:off x="1013963" y="3580738"/>
            <a:ext cx="641198" cy="617985"/>
            <a:chOff x="-40378075" y="3267450"/>
            <a:chExt cx="317425" cy="289075"/>
          </a:xfrm>
        </p:grpSpPr>
        <p:sp>
          <p:nvSpPr>
            <p:cNvPr id="947" name="Google Shape;947;p45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45"/>
          <p:cNvSpPr txBox="1">
            <a:spLocks noGrp="1"/>
          </p:cNvSpPr>
          <p:nvPr>
            <p:ph type="subTitle" idx="4294967295"/>
          </p:nvPr>
        </p:nvSpPr>
        <p:spPr>
          <a:xfrm>
            <a:off x="1978100" y="3962925"/>
            <a:ext cx="35709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Salim, Guarasci and Damluji </a:t>
            </a:r>
            <a:endParaRPr sz="1600"/>
          </a:p>
        </p:txBody>
      </p:sp>
      <p:sp>
        <p:nvSpPr>
          <p:cNvPr id="952" name="Google Shape;952;p45"/>
          <p:cNvSpPr txBox="1">
            <a:spLocks noGrp="1"/>
          </p:cNvSpPr>
          <p:nvPr>
            <p:ph type="subTitle" idx="4294967295"/>
          </p:nvPr>
        </p:nvSpPr>
        <p:spPr>
          <a:xfrm>
            <a:off x="1978100" y="3514125"/>
            <a:ext cx="3145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Regional Ethnography</a:t>
            </a:r>
            <a:endParaRPr sz="1900" b="1"/>
          </a:p>
        </p:txBody>
      </p:sp>
      <p:pic>
        <p:nvPicPr>
          <p:cNvPr id="953" name="Google Shape;9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675" y="3289625"/>
            <a:ext cx="1757850" cy="17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00" y="2330825"/>
            <a:ext cx="4107302" cy="266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4">
            <a:alphaModFix/>
          </a:blip>
          <a:srcRect r="49766"/>
          <a:stretch/>
        </p:blipFill>
        <p:spPr>
          <a:xfrm>
            <a:off x="3176875" y="156975"/>
            <a:ext cx="2111698" cy="206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075" y="112050"/>
            <a:ext cx="3394250" cy="45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6"/>
          <p:cNvSpPr txBox="1"/>
          <p:nvPr/>
        </p:nvSpPr>
        <p:spPr>
          <a:xfrm>
            <a:off x="141200" y="272300"/>
            <a:ext cx="2834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Beyond the Satellite</a:t>
            </a:r>
            <a:r>
              <a:rPr lang="en" sz="2300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47"/>
          <p:cNvPicPr preferRelativeResize="0"/>
          <p:nvPr/>
        </p:nvPicPr>
        <p:blipFill rotWithShape="1">
          <a:blip r:embed="rId3">
            <a:alphaModFix/>
          </a:blip>
          <a:srcRect t="28576"/>
          <a:stretch/>
        </p:blipFill>
        <p:spPr>
          <a:xfrm>
            <a:off x="107950" y="441964"/>
            <a:ext cx="8928102" cy="425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title"/>
          </p:nvPr>
        </p:nvSpPr>
        <p:spPr>
          <a:xfrm>
            <a:off x="2416650" y="2247800"/>
            <a:ext cx="43107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 idx="2"/>
          </p:nvPr>
        </p:nvSpPr>
        <p:spPr>
          <a:xfrm>
            <a:off x="4060050" y="1517000"/>
            <a:ext cx="1023900" cy="6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8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972" name="Google Shape;972;p48"/>
          <p:cNvSpPr txBox="1">
            <a:spLocks noGrp="1"/>
          </p:cNvSpPr>
          <p:nvPr>
            <p:ph type="subTitle" idx="1"/>
          </p:nvPr>
        </p:nvSpPr>
        <p:spPr>
          <a:xfrm>
            <a:off x="3439275" y="2546250"/>
            <a:ext cx="2365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Deconstruction</a:t>
            </a:r>
            <a:endParaRPr/>
          </a:p>
        </p:txBody>
      </p:sp>
      <p:sp>
        <p:nvSpPr>
          <p:cNvPr id="973" name="Google Shape;973;p48"/>
          <p:cNvSpPr txBox="1">
            <a:spLocks noGrp="1"/>
          </p:cNvSpPr>
          <p:nvPr>
            <p:ph type="subTitle" idx="2"/>
          </p:nvPr>
        </p:nvSpPr>
        <p:spPr>
          <a:xfrm>
            <a:off x="868350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the actors involved in wetland restoration and conservation, and what are they doing?</a:t>
            </a:r>
            <a:endParaRPr/>
          </a:p>
        </p:txBody>
      </p:sp>
      <p:sp>
        <p:nvSpPr>
          <p:cNvPr id="974" name="Google Shape;974;p48"/>
          <p:cNvSpPr txBox="1">
            <a:spLocks noGrp="1"/>
          </p:cNvSpPr>
          <p:nvPr>
            <p:ph type="subTitle" idx="3"/>
          </p:nvPr>
        </p:nvSpPr>
        <p:spPr>
          <a:xfrm>
            <a:off x="6301200" y="27165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Creation</a:t>
            </a:r>
            <a:endParaRPr/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4"/>
          </p:nvPr>
        </p:nvSpPr>
        <p:spPr>
          <a:xfrm>
            <a:off x="6088100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cartography be used to expand existing narratives of wetland loss, and conceptions of wetlands?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8"/>
          <p:cNvSpPr txBox="1">
            <a:spLocks noGrp="1"/>
          </p:cNvSpPr>
          <p:nvPr>
            <p:ph type="subTitle" idx="5"/>
          </p:nvPr>
        </p:nvSpPr>
        <p:spPr>
          <a:xfrm>
            <a:off x="977550" y="2546250"/>
            <a:ext cx="19650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Deconstruction</a:t>
            </a:r>
            <a:endParaRPr/>
          </a:p>
        </p:txBody>
      </p:sp>
      <p:sp>
        <p:nvSpPr>
          <p:cNvPr id="977" name="Google Shape;977;p48"/>
          <p:cNvSpPr txBox="1">
            <a:spLocks noGrp="1"/>
          </p:cNvSpPr>
          <p:nvPr>
            <p:ph type="subTitle" idx="2"/>
          </p:nvPr>
        </p:nvSpPr>
        <p:spPr>
          <a:xfrm>
            <a:off x="3478225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 wetlands represented cartographically, and what are the implications of the data and visuals?</a:t>
            </a:r>
            <a:endParaRPr/>
          </a:p>
        </p:txBody>
      </p:sp>
      <p:grpSp>
        <p:nvGrpSpPr>
          <p:cNvPr id="978" name="Google Shape;978;p48"/>
          <p:cNvGrpSpPr/>
          <p:nvPr/>
        </p:nvGrpSpPr>
        <p:grpSpPr>
          <a:xfrm>
            <a:off x="4388644" y="2093264"/>
            <a:ext cx="466479" cy="378101"/>
            <a:chOff x="2085450" y="2057100"/>
            <a:chExt cx="481900" cy="423500"/>
          </a:xfrm>
        </p:grpSpPr>
        <p:sp>
          <p:nvSpPr>
            <p:cNvPr id="979" name="Google Shape;979;p48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1726818" y="2057927"/>
            <a:ext cx="466469" cy="448778"/>
            <a:chOff x="1490050" y="3805975"/>
            <a:chExt cx="491900" cy="482350"/>
          </a:xfrm>
        </p:grpSpPr>
        <p:sp>
          <p:nvSpPr>
            <p:cNvPr id="983" name="Google Shape;983;p48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87" name="Google Shape;987;p48"/>
          <p:cNvSpPr/>
          <p:nvPr/>
        </p:nvSpPr>
        <p:spPr>
          <a:xfrm>
            <a:off x="6946578" y="2093276"/>
            <a:ext cx="466446" cy="49418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9"/>
          <p:cNvSpPr txBox="1">
            <a:spLocks noGrp="1"/>
          </p:cNvSpPr>
          <p:nvPr>
            <p:ph type="subTitle" idx="4294967295"/>
          </p:nvPr>
        </p:nvSpPr>
        <p:spPr>
          <a:xfrm>
            <a:off x="435700" y="322500"/>
            <a:ext cx="49173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Restoration and conservation efforts in the Iraqi Marshes are insufficient in addressing the needs of local communities </a:t>
            </a:r>
            <a:endParaRPr sz="1700" b="1"/>
          </a:p>
        </p:txBody>
      </p:sp>
      <p:sp>
        <p:nvSpPr>
          <p:cNvPr id="993" name="Google Shape;993;p49"/>
          <p:cNvSpPr txBox="1"/>
          <p:nvPr/>
        </p:nvSpPr>
        <p:spPr>
          <a:xfrm>
            <a:off x="1283800" y="1639875"/>
            <a:ext cx="384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see this in through…</a:t>
            </a:r>
            <a:endParaRPr sz="17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l="51777" t="1797"/>
          <a:stretch/>
        </p:blipFill>
        <p:spPr>
          <a:xfrm>
            <a:off x="3012312" y="2118500"/>
            <a:ext cx="2459175" cy="2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675" y="2086275"/>
            <a:ext cx="2215624" cy="30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1475" y="1795650"/>
            <a:ext cx="2662851" cy="331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0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252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Broader Implications</a:t>
            </a:r>
            <a:endParaRPr/>
          </a:p>
        </p:txBody>
      </p:sp>
      <p:sp>
        <p:nvSpPr>
          <p:cNvPr id="1002" name="Google Shape;1002;p50"/>
          <p:cNvSpPr txBox="1">
            <a:spLocks noGrp="1"/>
          </p:cNvSpPr>
          <p:nvPr>
            <p:ph type="title" idx="3"/>
          </p:nvPr>
        </p:nvSpPr>
        <p:spPr>
          <a:xfrm>
            <a:off x="20044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3" name="Google Shape;1003;p50"/>
          <p:cNvSpPr txBox="1">
            <a:spLocks noGrp="1"/>
          </p:cNvSpPr>
          <p:nvPr>
            <p:ph type="subTitle" idx="4"/>
          </p:nvPr>
        </p:nvSpPr>
        <p:spPr>
          <a:xfrm>
            <a:off x="2004475" y="3564650"/>
            <a:ext cx="26859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expansion of narrative cartography and mixed sources</a:t>
            </a:r>
            <a:endParaRPr/>
          </a:p>
        </p:txBody>
      </p:sp>
      <p:sp>
        <p:nvSpPr>
          <p:cNvPr id="1004" name="Google Shape;1004;p50"/>
          <p:cNvSpPr txBox="1">
            <a:spLocks noGrp="1"/>
          </p:cNvSpPr>
          <p:nvPr>
            <p:ph type="title" idx="6"/>
          </p:nvPr>
        </p:nvSpPr>
        <p:spPr>
          <a:xfrm>
            <a:off x="20044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5" name="Google Shape;1005;p50"/>
          <p:cNvSpPr txBox="1">
            <a:spLocks noGrp="1"/>
          </p:cNvSpPr>
          <p:nvPr>
            <p:ph type="subTitle" idx="7"/>
          </p:nvPr>
        </p:nvSpPr>
        <p:spPr>
          <a:xfrm>
            <a:off x="2004475" y="1983225"/>
            <a:ext cx="2540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a landscape than the satellite image</a:t>
            </a:r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title" idx="9"/>
          </p:nvPr>
        </p:nvSpPr>
        <p:spPr>
          <a:xfrm>
            <a:off x="4820775" y="15344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13"/>
          </p:nvPr>
        </p:nvSpPr>
        <p:spPr>
          <a:xfrm>
            <a:off x="4820775" y="3564650"/>
            <a:ext cx="2830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ongoing environmental research in the Middle East</a:t>
            </a:r>
            <a:endParaRPr/>
          </a:p>
        </p:txBody>
      </p:sp>
      <p:sp>
        <p:nvSpPr>
          <p:cNvPr id="1008" name="Google Shape;1008;p50"/>
          <p:cNvSpPr txBox="1">
            <a:spLocks noGrp="1"/>
          </p:cNvSpPr>
          <p:nvPr>
            <p:ph type="title" idx="15"/>
          </p:nvPr>
        </p:nvSpPr>
        <p:spPr>
          <a:xfrm>
            <a:off x="4820775" y="3156625"/>
            <a:ext cx="7533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09" name="Google Shape;1009;p50"/>
          <p:cNvSpPr txBox="1">
            <a:spLocks noGrp="1"/>
          </p:cNvSpPr>
          <p:nvPr>
            <p:ph type="subTitle" idx="7"/>
          </p:nvPr>
        </p:nvSpPr>
        <p:spPr>
          <a:xfrm>
            <a:off x="4820775" y="1983225"/>
            <a:ext cx="26421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Wetlands hold significance beyond the ecological meaning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015" name="Google Shape;1015;p51"/>
          <p:cNvGrpSpPr/>
          <p:nvPr/>
        </p:nvGrpSpPr>
        <p:grpSpPr>
          <a:xfrm>
            <a:off x="-6" y="4633276"/>
            <a:ext cx="3482976" cy="334783"/>
            <a:chOff x="-79178" y="4632327"/>
            <a:chExt cx="4182751" cy="402045"/>
          </a:xfrm>
        </p:grpSpPr>
        <p:sp>
          <p:nvSpPr>
            <p:cNvPr id="1016" name="Google Shape;1016;p51"/>
            <p:cNvSpPr/>
            <p:nvPr/>
          </p:nvSpPr>
          <p:spPr>
            <a:xfrm rot="10800000">
              <a:off x="192473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1"/>
            <p:cNvSpPr/>
            <p:nvPr/>
          </p:nvSpPr>
          <p:spPr>
            <a:xfrm rot="10800000">
              <a:off x="-79178" y="463831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1"/>
            <p:cNvSpPr/>
            <p:nvPr/>
          </p:nvSpPr>
          <p:spPr>
            <a:xfrm rot="10800000">
              <a:off x="192473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1"/>
            <p:cNvSpPr/>
            <p:nvPr/>
          </p:nvSpPr>
          <p:spPr>
            <a:xfrm rot="10800000">
              <a:off x="-79178" y="492637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 rot="10800000">
              <a:off x="735773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1"/>
            <p:cNvSpPr/>
            <p:nvPr/>
          </p:nvSpPr>
          <p:spPr>
            <a:xfrm rot="10800000">
              <a:off x="464122" y="463489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1"/>
            <p:cNvSpPr/>
            <p:nvPr/>
          </p:nvSpPr>
          <p:spPr>
            <a:xfrm rot="10800000">
              <a:off x="735773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1"/>
            <p:cNvSpPr/>
            <p:nvPr/>
          </p:nvSpPr>
          <p:spPr>
            <a:xfrm rot="10800000">
              <a:off x="464122" y="492294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1"/>
            <p:cNvSpPr/>
            <p:nvPr/>
          </p:nvSpPr>
          <p:spPr>
            <a:xfrm rot="10800000">
              <a:off x="1279073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1"/>
            <p:cNvSpPr/>
            <p:nvPr/>
          </p:nvSpPr>
          <p:spPr>
            <a:xfrm rot="10800000">
              <a:off x="1007422" y="463660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 rot="10800000">
              <a:off x="1279073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 rot="10800000">
              <a:off x="1007422" y="492466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 rot="10800000">
              <a:off x="1822373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 rot="10800000">
              <a:off x="1550722" y="463317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 rot="10800000">
              <a:off x="1822373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/>
            <p:cNvSpPr/>
            <p:nvPr/>
          </p:nvSpPr>
          <p:spPr>
            <a:xfrm rot="10800000">
              <a:off x="1550722" y="492123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1"/>
            <p:cNvSpPr/>
            <p:nvPr/>
          </p:nvSpPr>
          <p:spPr>
            <a:xfrm rot="10800000">
              <a:off x="2365673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1"/>
            <p:cNvSpPr/>
            <p:nvPr/>
          </p:nvSpPr>
          <p:spPr>
            <a:xfrm rot="10800000">
              <a:off x="2094022" y="463746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 rot="10800000">
              <a:off x="2365673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 rot="10800000">
              <a:off x="2094022" y="4925523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1"/>
            <p:cNvSpPr/>
            <p:nvPr/>
          </p:nvSpPr>
          <p:spPr>
            <a:xfrm rot="10800000">
              <a:off x="2908973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1"/>
            <p:cNvSpPr/>
            <p:nvPr/>
          </p:nvSpPr>
          <p:spPr>
            <a:xfrm rot="10800000">
              <a:off x="2637322" y="463404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1"/>
            <p:cNvSpPr/>
            <p:nvPr/>
          </p:nvSpPr>
          <p:spPr>
            <a:xfrm rot="10800000">
              <a:off x="2908973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1"/>
            <p:cNvSpPr/>
            <p:nvPr/>
          </p:nvSpPr>
          <p:spPr>
            <a:xfrm rot="10800000">
              <a:off x="2637322" y="4922098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1"/>
            <p:cNvSpPr/>
            <p:nvPr/>
          </p:nvSpPr>
          <p:spPr>
            <a:xfrm rot="10800000">
              <a:off x="3452273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 rot="10800000">
              <a:off x="3180622" y="4635752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 rot="10800000">
              <a:off x="3452273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1"/>
            <p:cNvSpPr/>
            <p:nvPr/>
          </p:nvSpPr>
          <p:spPr>
            <a:xfrm rot="10800000">
              <a:off x="3180622" y="4923810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1"/>
            <p:cNvSpPr/>
            <p:nvPr/>
          </p:nvSpPr>
          <p:spPr>
            <a:xfrm rot="10800000">
              <a:off x="3995573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1"/>
            <p:cNvSpPr/>
            <p:nvPr/>
          </p:nvSpPr>
          <p:spPr>
            <a:xfrm rot="10800000">
              <a:off x="3723922" y="4632327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 rot="10800000">
              <a:off x="3995573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 rot="10800000">
              <a:off x="3723922" y="4920385"/>
              <a:ext cx="108000" cy="10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51"/>
          <p:cNvSpPr txBox="1">
            <a:spLocks noGrp="1"/>
          </p:cNvSpPr>
          <p:nvPr>
            <p:ph type="subTitle" idx="4294967295"/>
          </p:nvPr>
        </p:nvSpPr>
        <p:spPr>
          <a:xfrm>
            <a:off x="720000" y="1411125"/>
            <a:ext cx="33954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82B2D"/>
              </a:buClr>
              <a:buSzPts val="1100"/>
              <a:buFont typeface="Arial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Contact information: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bclaird@middlebury.edu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brookelaird.github.io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Brooke Laird on LinkedIn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9" name="Google Shape;10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201" y="1059625"/>
            <a:ext cx="4551700" cy="34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2"/>
          <p:cNvSpPr txBox="1">
            <a:spLocks noGrp="1"/>
          </p:cNvSpPr>
          <p:nvPr>
            <p:ph type="title" idx="4294967295"/>
          </p:nvPr>
        </p:nvSpPr>
        <p:spPr>
          <a:xfrm>
            <a:off x="848050" y="165050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1055" name="Google Shape;1055;p52"/>
          <p:cNvSpPr txBox="1"/>
          <p:nvPr/>
        </p:nvSpPr>
        <p:spPr>
          <a:xfrm>
            <a:off x="832350" y="928400"/>
            <a:ext cx="33720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Almahmood, H. (2010). Study of Some Physical and Chemical Characterizations of water from Southern Iraqi Marshlands after Rehabiliation/2003.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Uruk Refereed Scientific Journal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Al-Mudaffar Fawzi, N., &amp; Mahdi, B. (2014). Iraq’s inland Water quality and their impact on the North-Western Arabian Gulf Introduction.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Marsh Bulletin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Chrisman, N. R. (1999). What Does ‘GIS’ Mean?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Transactions in GIS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(2), 175–186.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https://doi.org/10.1111/1467-9671.00014</a:t>
            </a:r>
            <a:endParaRPr sz="12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CIA. (2001).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The Destruction of Iraq’s Southern Marshes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https://www.cia.gov/readingroom/docs/DOC_0000541147.pdf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6" name="Google Shape;1056;p52"/>
          <p:cNvSpPr txBox="1"/>
          <p:nvPr/>
        </p:nvSpPr>
        <p:spPr>
          <a:xfrm>
            <a:off x="4332500" y="832350"/>
            <a:ext cx="37668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CNN.com—Iraq marshes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 (n.d.). Retrieved January 9, 2022, from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https://www.cnn.com/interactive/maps/world/fullpage.iraq.marshes/index.html</a:t>
            </a:r>
            <a:endParaRPr sz="12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Cortines, A. C., Possidônio, R. D., Bahia, N. C. F., Oswaldo Cruz, J. C. H., Esteves de Freitas, L., &amp; Gallo, E. (2018). Social Cartography and the Defense of the Traditional Caiçara Territory of Trindade (Paraty, RJ, Brazil). In W. Leal Filho &amp; L. Esteves de Freitas (Eds.),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Climate Change Adaptation in Latin America: Managing Vulnerability, Fostering Resilience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(pp. 445–456). Springer International Publishing.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https://doi.org/10.1007/978-3-319-56946-8_27</a:t>
            </a:r>
            <a:endParaRPr sz="12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Couling, N., Alfaro D’Alençon, P., &amp; Altiok, M. (2019). Narrative Cartography: Capturing a Holistic Perspective on Waterscapes.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European Journal of Creative Practices in Cities and Landscapes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>
                <a:latin typeface="Times New Roman"/>
                <a:ea typeface="Times New Roman"/>
                <a:cs typeface="Times New Roman"/>
                <a:sym typeface="Times New Roman"/>
              </a:rPr>
              <a:t>Vol 2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11-36 Pages.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https://doi.org/10.6092/ISSN.2612-0496/8808</a:t>
            </a:r>
            <a:endParaRPr sz="12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3"/>
          <p:cNvSpPr txBox="1">
            <a:spLocks noGrp="1"/>
          </p:cNvSpPr>
          <p:nvPr>
            <p:ph type="title" idx="4294967295"/>
          </p:nvPr>
        </p:nvSpPr>
        <p:spPr>
          <a:xfrm>
            <a:off x="832350" y="101025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1062" name="Google Shape;1062;p53"/>
          <p:cNvSpPr txBox="1"/>
          <p:nvPr/>
        </p:nvSpPr>
        <p:spPr>
          <a:xfrm>
            <a:off x="832350" y="928400"/>
            <a:ext cx="33720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de Almeida, R. A. (2014). Chapter 8 - Inclusive Cartography: Theoretical and Applied Issues in Brazil. In D. R. F. Taylor (Ed.),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Modern Cartography Series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(Vol. 5, pp. 107–127). Academic Press.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https://doi.org/10.1016/B978-0-444-62713-1.00008-8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Desk study on the environment in Iraq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(2003). United Nations Environment Programme.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Environment, U. N. (2017, August 4).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Iraq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UNEP - UN Environment Programme.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http://www.unep.org/explore-topics/disasters-conflicts/where-we-work/iraq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Fairhead, J., &amp; Leach, M. (1996).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Misreading the African Landscape: Society and Ecology in a Forest-Savanna Mosaic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Cambridge University Press.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https://doi.org/10.1017/CBO9781139164023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4332500" y="671625"/>
            <a:ext cx="3766800" cy="4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Harley, J. B. (1989). Deconstructing the map.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Cartographica: The International Journal for Geographic Information and Geovisualization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26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(2), 1–20.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https://doi.org/10.3138/E635-7827-1757-9T53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Harvey, F., &amp; Chrisman, N. (1998). Boundary Objects and the Social Construction of GIS Technology.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Environment and Planning A: Economy and Space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30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(9), 1683–1694.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https://doi.org/10.1068/a301683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Hasheem, M. (2022, April 21).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Mesopotamian Marsh Dwellers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[Group Post].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Kelly, M. (2019). Mapping Syrian Refugee Border Crossings: A Feminist Approach.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Cartographic Perspectives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93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34-64-34–64.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https://doi.org/10.14714/CP93.1406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McCusker, B., &amp; Weiner, D. (2003). GIS Representations of Nature, Political Ecology, and the Study of Land Use and Land Cover Change in South Africa.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Political Ecology: An Integrative Approach to Geography and Environment-Development Studies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Neumann, R. P. (2002).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Imposing Wilderness: Struggles over Livelihood and Nature Preservation in Africa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"/>
          <p:cNvSpPr txBox="1">
            <a:spLocks noGrp="1"/>
          </p:cNvSpPr>
          <p:nvPr>
            <p:ph type="title" idx="4294967295"/>
          </p:nvPr>
        </p:nvSpPr>
        <p:spPr>
          <a:xfrm>
            <a:off x="832350" y="101025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1069" name="Google Shape;1069;p54"/>
          <p:cNvSpPr txBox="1"/>
          <p:nvPr/>
        </p:nvSpPr>
        <p:spPr>
          <a:xfrm>
            <a:off x="832350" y="928400"/>
            <a:ext cx="3372000" cy="4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Pelham, N. (n.d.).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A New Ark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Lapham’s Quarterly. Retrieved January 9,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https://www.laphamsquarterly.org/water/new-ark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Robbins, P. (2001).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Fixed Categories in a Portable Landscape: The Causes and Consequences of Land-Cover Categorization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https://journals.sagepub.com/doi/abs/10.1068/a3379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Saeed, M. (2017).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Computation and Craft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Safina Projets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(2017). Safinaprojects.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https://www.safinaprojects.org/atlas-ark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Salim, S. M. (2021).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Marsh Dwellers of the Euphrates Delta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Routledge.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Scaramelli, C. (2018). “THE WETLAND IS DISAPPEARING”: CONSERVATION AND CARE ON TURKEY’S KIZILIRMAK DELTA.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International Journal of Middle East Studies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(3), 405–425.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https://doi.org/10.1017/S0020743818000788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54"/>
          <p:cNvSpPr txBox="1"/>
          <p:nvPr/>
        </p:nvSpPr>
        <p:spPr>
          <a:xfrm>
            <a:off x="4332500" y="671625"/>
            <a:ext cx="3766800" cy="4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Schuurman, N. (2008). Database Ethnographies Using Social Science Methodologies to Enhance Data Analysis and Interpretation.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Geography Compass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(5), 1529–1548.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https://doi.org/10.1111/j.1749-8198.2008.00150.x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Soave, A., Obaid, H., Rohmer, N., &amp; Mahmood, S. (2018).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Addressing Expansion Needs in the Town of Qalat Saleh, Maysan Governorate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https://doi.org/10.13140/RG.2.2.12131.30249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Swedo – The Swedish Development Aid organization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(n.d.). Retrieved April 29,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https://swedoaid.org/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The Iraqi Maritime Heritage of Huwair Facebook Group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(2019).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https://www.facebook.com/%D8%A7%D9%84%D8%AA%D8%B1%D8%A7%D8%AB-%D8%A7%D9%84%D9%85%D9%84%D8%A7%D8%AD%D9%8A-%D8%A7%D9%84%D8%B9%D8%B1%D8%A7%D9%82%D9%8A-%D9%81%D9%8A-%D8%A7%D9%84%D9%87%D9%88%D9%8A%D8%B1The-Iraqi-Maritime-Heritage-of-Huwair-817172805291933/?ref=page_internal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5"/>
          <p:cNvSpPr txBox="1">
            <a:spLocks noGrp="1"/>
          </p:cNvSpPr>
          <p:nvPr>
            <p:ph type="title" idx="4294967295"/>
          </p:nvPr>
        </p:nvSpPr>
        <p:spPr>
          <a:xfrm>
            <a:off x="832350" y="101025"/>
            <a:ext cx="5290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Bibliographical references</a:t>
            </a:r>
            <a:endParaRPr/>
          </a:p>
        </p:txBody>
      </p:sp>
      <p:sp>
        <p:nvSpPr>
          <p:cNvPr id="1076" name="Google Shape;1076;p55"/>
          <p:cNvSpPr txBox="1"/>
          <p:nvPr/>
        </p:nvSpPr>
        <p:spPr>
          <a:xfrm>
            <a:off x="832350" y="821700"/>
            <a:ext cx="3372000" cy="46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This is not an atlas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(n.d.). This is not an atlas. Retrieved January 7,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https://notanatlas.org/es/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UNEP. (2001).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Demise of Mesopotamian Marshes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UNEP. (2005).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Iraqi Marshlands Observation System UNEP Technical Report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UNEP. (2007).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UNEP in Iraq: Post Conflict Assessment, Clean-Up and Reconstruction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UNEP. (2017, September 16).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Vital Water Graphics: An Overview of the State of the World’s Fresh and Marine Waters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UNEP - UN Environment Programme.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http://www.unep.org/resources/report/vital-water-graphics-overview-state-worlds-fresh-and-marine-waters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UNESCO. (n.d.-a).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The Ahwar of Southern Iraq; Refuge of Biodiversity and the Relict Landscape of the Mesopotamian Cities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UNESCO World Heritage Centre. Retrieved April 29,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http://whc.unesco.org/en/list/1481/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9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p55"/>
          <p:cNvSpPr txBox="1"/>
          <p:nvPr/>
        </p:nvSpPr>
        <p:spPr>
          <a:xfrm>
            <a:off x="4321825" y="940200"/>
            <a:ext cx="37668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UNESCO. (n.d.-b). </a:t>
            </a: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The Criteria for Selection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UNESCO World Heritage Centre. Retrieved April 29,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https://whc.unesco.org/en/criteria/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United Nations Environment Programme—2003—Desk study on the environment in Iraq.pdf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(n.d.). Retrieved April 29, 2022, from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https://postconflict.unep.ch/publications/Iraq_DS.pdf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Times New Roman"/>
                <a:ea typeface="Times New Roman"/>
                <a:cs typeface="Times New Roman"/>
                <a:sym typeface="Times New Roman"/>
              </a:rPr>
              <a:t>Wetlands International welcomes new Iraq-Iran cooperation on Mesopotamian marshes | Dutch Water Sector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. (2018). </a:t>
            </a:r>
            <a:r>
              <a:rPr lang="en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https://www.dutchwatersector.com/news/wetlands-international-welcomes-new-iraq-iran-cooperation-on-mesopotamian-marshes</a:t>
            </a:r>
            <a:endParaRPr sz="11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6"/>
          <p:cNvSpPr txBox="1"/>
          <p:nvPr/>
        </p:nvSpPr>
        <p:spPr>
          <a:xfrm>
            <a:off x="1311100" y="675725"/>
            <a:ext cx="54057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4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175" y="0"/>
            <a:ext cx="72734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1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8405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how did I get here?</a:t>
            </a:r>
            <a:endParaRPr/>
          </a:p>
        </p:txBody>
      </p:sp>
      <p:sp>
        <p:nvSpPr>
          <p:cNvPr id="715" name="Google Shape;715;p31"/>
          <p:cNvSpPr/>
          <p:nvPr/>
        </p:nvSpPr>
        <p:spPr>
          <a:xfrm>
            <a:off x="720001" y="1632678"/>
            <a:ext cx="597348" cy="643284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1"/>
          <p:cNvSpPr txBox="1"/>
          <p:nvPr/>
        </p:nvSpPr>
        <p:spPr>
          <a:xfrm>
            <a:off x="1632700" y="1738763"/>
            <a:ext cx="4840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Nature and Society in the Middle East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31"/>
          <p:cNvSpPr txBox="1"/>
          <p:nvPr/>
        </p:nvSpPr>
        <p:spPr>
          <a:xfrm>
            <a:off x="1632700" y="2507338"/>
            <a:ext cx="484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Geography of Climate Change Adaptation and Development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31"/>
          <p:cNvSpPr txBox="1"/>
          <p:nvPr/>
        </p:nvSpPr>
        <p:spPr>
          <a:xfrm>
            <a:off x="1632700" y="3537513"/>
            <a:ext cx="484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Remote Sensing and Land Use, and Remote Sensing RA work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19" name="Google Shape;719;p31"/>
          <p:cNvGrpSpPr/>
          <p:nvPr/>
        </p:nvGrpSpPr>
        <p:grpSpPr>
          <a:xfrm>
            <a:off x="720008" y="2563448"/>
            <a:ext cx="597335" cy="570602"/>
            <a:chOff x="-20571700" y="4066875"/>
            <a:chExt cx="304825" cy="304825"/>
          </a:xfrm>
        </p:grpSpPr>
        <p:sp>
          <p:nvSpPr>
            <p:cNvPr id="720" name="Google Shape;720;p31"/>
            <p:cNvSpPr/>
            <p:nvPr/>
          </p:nvSpPr>
          <p:spPr>
            <a:xfrm>
              <a:off x="-20385825" y="4211025"/>
              <a:ext cx="118950" cy="160675"/>
            </a:xfrm>
            <a:custGeom>
              <a:avLst/>
              <a:gdLst/>
              <a:ahLst/>
              <a:cxnLst/>
              <a:rect l="l" t="t" r="r" b="b"/>
              <a:pathLst>
                <a:path w="4758" h="6427" extrusionOk="0">
                  <a:moveTo>
                    <a:pt x="757" y="0"/>
                  </a:moveTo>
                  <a:cubicBezTo>
                    <a:pt x="473" y="0"/>
                    <a:pt x="221" y="63"/>
                    <a:pt x="1" y="189"/>
                  </a:cubicBezTo>
                  <a:lnTo>
                    <a:pt x="2836" y="6427"/>
                  </a:lnTo>
                  <a:lnTo>
                    <a:pt x="4380" y="6427"/>
                  </a:lnTo>
                  <a:cubicBezTo>
                    <a:pt x="4474" y="6427"/>
                    <a:pt x="4600" y="6332"/>
                    <a:pt x="4695" y="6269"/>
                  </a:cubicBezTo>
                  <a:cubicBezTo>
                    <a:pt x="4758" y="6143"/>
                    <a:pt x="4758" y="6017"/>
                    <a:pt x="4695" y="5891"/>
                  </a:cubicBezTo>
                  <a:lnTo>
                    <a:pt x="2111" y="819"/>
                  </a:lnTo>
                  <a:cubicBezTo>
                    <a:pt x="1891" y="315"/>
                    <a:pt x="138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-20412600" y="4084875"/>
              <a:ext cx="109500" cy="89925"/>
            </a:xfrm>
            <a:custGeom>
              <a:avLst/>
              <a:gdLst/>
              <a:ahLst/>
              <a:cxnLst/>
              <a:rect l="l" t="t" r="r" b="b"/>
              <a:pathLst>
                <a:path w="4380" h="3597" extrusionOk="0">
                  <a:moveTo>
                    <a:pt x="2203" y="0"/>
                  </a:moveTo>
                  <a:cubicBezTo>
                    <a:pt x="2118" y="0"/>
                    <a:pt x="2029" y="10"/>
                    <a:pt x="1922" y="37"/>
                  </a:cubicBezTo>
                  <a:cubicBezTo>
                    <a:pt x="1261" y="194"/>
                    <a:pt x="788" y="824"/>
                    <a:pt x="788" y="1486"/>
                  </a:cubicBezTo>
                  <a:cubicBezTo>
                    <a:pt x="284" y="1707"/>
                    <a:pt x="0" y="2211"/>
                    <a:pt x="126" y="2715"/>
                  </a:cubicBezTo>
                  <a:cubicBezTo>
                    <a:pt x="252" y="3219"/>
                    <a:pt x="694" y="3597"/>
                    <a:pt x="1198" y="3597"/>
                  </a:cubicBezTo>
                  <a:lnTo>
                    <a:pt x="3308" y="3597"/>
                  </a:lnTo>
                  <a:cubicBezTo>
                    <a:pt x="3876" y="3597"/>
                    <a:pt x="4380" y="3124"/>
                    <a:pt x="4380" y="2526"/>
                  </a:cubicBezTo>
                  <a:cubicBezTo>
                    <a:pt x="4380" y="2179"/>
                    <a:pt x="4222" y="1801"/>
                    <a:pt x="3813" y="1580"/>
                  </a:cubicBezTo>
                  <a:cubicBezTo>
                    <a:pt x="3718" y="1549"/>
                    <a:pt x="3655" y="1423"/>
                    <a:pt x="3624" y="1297"/>
                  </a:cubicBezTo>
                  <a:cubicBezTo>
                    <a:pt x="3561" y="635"/>
                    <a:pt x="3119" y="194"/>
                    <a:pt x="2552" y="37"/>
                  </a:cubicBezTo>
                  <a:cubicBezTo>
                    <a:pt x="2425" y="19"/>
                    <a:pt x="2319" y="0"/>
                    <a:pt x="22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-20332275" y="4066875"/>
              <a:ext cx="64625" cy="80375"/>
            </a:xfrm>
            <a:custGeom>
              <a:avLst/>
              <a:gdLst/>
              <a:ahLst/>
              <a:cxnLst/>
              <a:rect l="l" t="t" r="r" b="b"/>
              <a:pathLst>
                <a:path w="2585" h="3215" extrusionOk="0">
                  <a:moveTo>
                    <a:pt x="820" y="1"/>
                  </a:moveTo>
                  <a:cubicBezTo>
                    <a:pt x="505" y="1"/>
                    <a:pt x="221" y="95"/>
                    <a:pt x="1" y="253"/>
                  </a:cubicBezTo>
                  <a:cubicBezTo>
                    <a:pt x="253" y="379"/>
                    <a:pt x="505" y="568"/>
                    <a:pt x="726" y="851"/>
                  </a:cubicBezTo>
                  <a:cubicBezTo>
                    <a:pt x="915" y="1103"/>
                    <a:pt x="1072" y="1418"/>
                    <a:pt x="1135" y="1733"/>
                  </a:cubicBezTo>
                  <a:cubicBezTo>
                    <a:pt x="1356" y="1891"/>
                    <a:pt x="1608" y="2174"/>
                    <a:pt x="1702" y="2490"/>
                  </a:cubicBezTo>
                  <a:cubicBezTo>
                    <a:pt x="1797" y="2679"/>
                    <a:pt x="1860" y="2962"/>
                    <a:pt x="1860" y="3214"/>
                  </a:cubicBezTo>
                  <a:cubicBezTo>
                    <a:pt x="2301" y="2899"/>
                    <a:pt x="2584" y="2363"/>
                    <a:pt x="2584" y="1796"/>
                  </a:cubicBezTo>
                  <a:cubicBezTo>
                    <a:pt x="2584" y="788"/>
                    <a:pt x="1797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-20553575" y="4103900"/>
              <a:ext cx="107925" cy="89025"/>
            </a:xfrm>
            <a:custGeom>
              <a:avLst/>
              <a:gdLst/>
              <a:ahLst/>
              <a:cxnLst/>
              <a:rect l="l" t="t" r="r" b="b"/>
              <a:pathLst>
                <a:path w="4317" h="3561" extrusionOk="0">
                  <a:moveTo>
                    <a:pt x="2174" y="0"/>
                  </a:moveTo>
                  <a:cubicBezTo>
                    <a:pt x="1386" y="0"/>
                    <a:pt x="756" y="630"/>
                    <a:pt x="756" y="1418"/>
                  </a:cubicBezTo>
                  <a:lnTo>
                    <a:pt x="756" y="1481"/>
                  </a:lnTo>
                  <a:cubicBezTo>
                    <a:pt x="284" y="1639"/>
                    <a:pt x="63" y="2048"/>
                    <a:pt x="63" y="2458"/>
                  </a:cubicBezTo>
                  <a:cubicBezTo>
                    <a:pt x="0" y="3088"/>
                    <a:pt x="473" y="3560"/>
                    <a:pt x="1071" y="3560"/>
                  </a:cubicBezTo>
                  <a:lnTo>
                    <a:pt x="3214" y="3560"/>
                  </a:lnTo>
                  <a:cubicBezTo>
                    <a:pt x="3686" y="3560"/>
                    <a:pt x="4159" y="3214"/>
                    <a:pt x="4253" y="2710"/>
                  </a:cubicBezTo>
                  <a:cubicBezTo>
                    <a:pt x="4253" y="2615"/>
                    <a:pt x="4316" y="2552"/>
                    <a:pt x="4316" y="2521"/>
                  </a:cubicBezTo>
                  <a:cubicBezTo>
                    <a:pt x="4316" y="2080"/>
                    <a:pt x="4033" y="1670"/>
                    <a:pt x="3592" y="1481"/>
                  </a:cubicBezTo>
                  <a:cubicBezTo>
                    <a:pt x="3592" y="1135"/>
                    <a:pt x="3529" y="819"/>
                    <a:pt x="3308" y="536"/>
                  </a:cubicBezTo>
                  <a:cubicBezTo>
                    <a:pt x="3056" y="189"/>
                    <a:pt x="2646" y="0"/>
                    <a:pt x="21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-20515000" y="4168475"/>
              <a:ext cx="119750" cy="91400"/>
            </a:xfrm>
            <a:custGeom>
              <a:avLst/>
              <a:gdLst/>
              <a:ahLst/>
              <a:cxnLst/>
              <a:rect l="l" t="t" r="r" b="b"/>
              <a:pathLst>
                <a:path w="4790" h="3656" extrusionOk="0">
                  <a:moveTo>
                    <a:pt x="3435" y="1"/>
                  </a:moveTo>
                  <a:cubicBezTo>
                    <a:pt x="3435" y="316"/>
                    <a:pt x="3372" y="599"/>
                    <a:pt x="3151" y="914"/>
                  </a:cubicBezTo>
                  <a:cubicBezTo>
                    <a:pt x="2773" y="1450"/>
                    <a:pt x="2206" y="1702"/>
                    <a:pt x="1671" y="1702"/>
                  </a:cubicBezTo>
                  <a:lnTo>
                    <a:pt x="473" y="1702"/>
                  </a:lnTo>
                  <a:lnTo>
                    <a:pt x="1" y="2710"/>
                  </a:lnTo>
                  <a:lnTo>
                    <a:pt x="946" y="3655"/>
                  </a:lnTo>
                  <a:lnTo>
                    <a:pt x="2143" y="2490"/>
                  </a:lnTo>
                  <a:cubicBezTo>
                    <a:pt x="2222" y="2411"/>
                    <a:pt x="2309" y="2371"/>
                    <a:pt x="2395" y="2371"/>
                  </a:cubicBezTo>
                  <a:cubicBezTo>
                    <a:pt x="2482" y="2371"/>
                    <a:pt x="2568" y="2411"/>
                    <a:pt x="2647" y="2490"/>
                  </a:cubicBezTo>
                  <a:lnTo>
                    <a:pt x="3844" y="3655"/>
                  </a:lnTo>
                  <a:lnTo>
                    <a:pt x="4790" y="2710"/>
                  </a:lnTo>
                  <a:lnTo>
                    <a:pt x="3718" y="410"/>
                  </a:lnTo>
                  <a:cubicBezTo>
                    <a:pt x="3624" y="253"/>
                    <a:pt x="3561" y="127"/>
                    <a:pt x="34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-20571700" y="4250400"/>
              <a:ext cx="233950" cy="120525"/>
            </a:xfrm>
            <a:custGeom>
              <a:avLst/>
              <a:gdLst/>
              <a:ahLst/>
              <a:cxnLst/>
              <a:rect l="l" t="t" r="r" b="b"/>
              <a:pathLst>
                <a:path w="9358" h="4821" extrusionOk="0">
                  <a:moveTo>
                    <a:pt x="4695" y="0"/>
                  </a:moveTo>
                  <a:lnTo>
                    <a:pt x="3497" y="1166"/>
                  </a:lnTo>
                  <a:cubicBezTo>
                    <a:pt x="3419" y="1245"/>
                    <a:pt x="3332" y="1284"/>
                    <a:pt x="3245" y="1284"/>
                  </a:cubicBezTo>
                  <a:cubicBezTo>
                    <a:pt x="3159" y="1284"/>
                    <a:pt x="3072" y="1245"/>
                    <a:pt x="2993" y="1166"/>
                  </a:cubicBezTo>
                  <a:lnTo>
                    <a:pt x="1954" y="158"/>
                  </a:lnTo>
                  <a:lnTo>
                    <a:pt x="32" y="4316"/>
                  </a:lnTo>
                  <a:cubicBezTo>
                    <a:pt x="0" y="4442"/>
                    <a:pt x="0" y="4568"/>
                    <a:pt x="63" y="4694"/>
                  </a:cubicBezTo>
                  <a:cubicBezTo>
                    <a:pt x="158" y="4789"/>
                    <a:pt x="252" y="4820"/>
                    <a:pt x="379" y="4820"/>
                  </a:cubicBezTo>
                  <a:lnTo>
                    <a:pt x="8979" y="4820"/>
                  </a:lnTo>
                  <a:cubicBezTo>
                    <a:pt x="9105" y="4820"/>
                    <a:pt x="9200" y="4757"/>
                    <a:pt x="9294" y="4694"/>
                  </a:cubicBezTo>
                  <a:cubicBezTo>
                    <a:pt x="9357" y="4568"/>
                    <a:pt x="9357" y="4442"/>
                    <a:pt x="9326" y="4316"/>
                  </a:cubicBezTo>
                  <a:lnTo>
                    <a:pt x="7341" y="158"/>
                  </a:lnTo>
                  <a:lnTo>
                    <a:pt x="6333" y="1166"/>
                  </a:lnTo>
                  <a:cubicBezTo>
                    <a:pt x="6270" y="1260"/>
                    <a:pt x="6175" y="1292"/>
                    <a:pt x="6112" y="1292"/>
                  </a:cubicBezTo>
                  <a:cubicBezTo>
                    <a:pt x="6018" y="1292"/>
                    <a:pt x="5892" y="1260"/>
                    <a:pt x="5860" y="1166"/>
                  </a:cubicBezTo>
                  <a:lnTo>
                    <a:pt x="4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1"/>
          <p:cNvGrpSpPr/>
          <p:nvPr/>
        </p:nvGrpSpPr>
        <p:grpSpPr>
          <a:xfrm>
            <a:off x="759853" y="3606247"/>
            <a:ext cx="517656" cy="570577"/>
            <a:chOff x="1529350" y="258825"/>
            <a:chExt cx="423475" cy="481825"/>
          </a:xfrm>
        </p:grpSpPr>
        <p:sp>
          <p:nvSpPr>
            <p:cNvPr id="727" name="Google Shape;727;p31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29" name="Google Shape;7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200" y="1781700"/>
            <a:ext cx="2521681" cy="191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75" y="0"/>
            <a:ext cx="66618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2"/>
          <p:cNvSpPr txBox="1">
            <a:spLocks noGrp="1"/>
          </p:cNvSpPr>
          <p:nvPr>
            <p:ph type="title" idx="4294967295"/>
          </p:nvPr>
        </p:nvSpPr>
        <p:spPr>
          <a:xfrm>
            <a:off x="2910300" y="255775"/>
            <a:ext cx="28752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 Question</a:t>
            </a:r>
            <a:endParaRPr/>
          </a:p>
        </p:txBody>
      </p:sp>
      <p:sp>
        <p:nvSpPr>
          <p:cNvPr id="735" name="Google Shape;735;p32"/>
          <p:cNvSpPr txBox="1"/>
          <p:nvPr/>
        </p:nvSpPr>
        <p:spPr>
          <a:xfrm>
            <a:off x="935925" y="1527575"/>
            <a:ext cx="72291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How do international organizations influence restoration priorities, narratives, and conceptions of wetlands in the marshes of Iraq through the creation of policy, boundaries, and maps?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3"/>
          <p:cNvSpPr txBox="1">
            <a:spLocks noGrp="1"/>
          </p:cNvSpPr>
          <p:nvPr>
            <p:ph type="title"/>
          </p:nvPr>
        </p:nvSpPr>
        <p:spPr>
          <a:xfrm>
            <a:off x="357175" y="421150"/>
            <a:ext cx="57894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 and Historical Context</a:t>
            </a:r>
            <a:endParaRPr/>
          </a:p>
        </p:txBody>
      </p:sp>
      <p:pic>
        <p:nvPicPr>
          <p:cNvPr id="741" name="Google Shape;7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200" y="73750"/>
            <a:ext cx="2367798" cy="17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50" y="2006700"/>
            <a:ext cx="3578426" cy="23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275" y="2006700"/>
            <a:ext cx="3641131" cy="2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3"/>
          <p:cNvSpPr txBox="1"/>
          <p:nvPr/>
        </p:nvSpPr>
        <p:spPr>
          <a:xfrm>
            <a:off x="7683225" y="4804800"/>
            <a:ext cx="1365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Images from UNEP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50" y="3233600"/>
            <a:ext cx="6506400" cy="18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75" y="334299"/>
            <a:ext cx="7562849" cy="11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275" y="1740063"/>
            <a:ext cx="5745848" cy="1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5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40719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objectives</a:t>
            </a:r>
            <a:endParaRPr/>
          </a:p>
        </p:txBody>
      </p:sp>
      <p:sp>
        <p:nvSpPr>
          <p:cNvPr id="757" name="Google Shape;757;p35"/>
          <p:cNvSpPr txBox="1">
            <a:spLocks noGrp="1"/>
          </p:cNvSpPr>
          <p:nvPr>
            <p:ph type="subTitle" idx="1"/>
          </p:nvPr>
        </p:nvSpPr>
        <p:spPr>
          <a:xfrm>
            <a:off x="3439275" y="2546250"/>
            <a:ext cx="23652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Deconstruction</a:t>
            </a:r>
            <a:endParaRPr/>
          </a:p>
        </p:txBody>
      </p:sp>
      <p:sp>
        <p:nvSpPr>
          <p:cNvPr id="758" name="Google Shape;758;p35"/>
          <p:cNvSpPr txBox="1">
            <a:spLocks noGrp="1"/>
          </p:cNvSpPr>
          <p:nvPr>
            <p:ph type="subTitle" idx="2"/>
          </p:nvPr>
        </p:nvSpPr>
        <p:spPr>
          <a:xfrm>
            <a:off x="868350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the actors involved in wetland restoration and conservation, and what are they doing?</a:t>
            </a:r>
            <a:endParaRPr/>
          </a:p>
        </p:txBody>
      </p:sp>
      <p:sp>
        <p:nvSpPr>
          <p:cNvPr id="759" name="Google Shape;759;p35"/>
          <p:cNvSpPr txBox="1">
            <a:spLocks noGrp="1"/>
          </p:cNvSpPr>
          <p:nvPr>
            <p:ph type="subTitle" idx="3"/>
          </p:nvPr>
        </p:nvSpPr>
        <p:spPr>
          <a:xfrm>
            <a:off x="6301200" y="2716525"/>
            <a:ext cx="17655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Creation</a:t>
            </a:r>
            <a:endParaRPr/>
          </a:p>
        </p:txBody>
      </p:sp>
      <p:sp>
        <p:nvSpPr>
          <p:cNvPr id="760" name="Google Shape;760;p35"/>
          <p:cNvSpPr txBox="1">
            <a:spLocks noGrp="1"/>
          </p:cNvSpPr>
          <p:nvPr>
            <p:ph type="subTitle" idx="4"/>
          </p:nvPr>
        </p:nvSpPr>
        <p:spPr>
          <a:xfrm>
            <a:off x="6088100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cartography be used to expand existing narratives of wetland loss, and conceptions of wetlands?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5"/>
          <p:cNvSpPr txBox="1">
            <a:spLocks noGrp="1"/>
          </p:cNvSpPr>
          <p:nvPr>
            <p:ph type="subTitle" idx="5"/>
          </p:nvPr>
        </p:nvSpPr>
        <p:spPr>
          <a:xfrm>
            <a:off x="977550" y="2546250"/>
            <a:ext cx="19650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Deconstruction</a:t>
            </a:r>
            <a:endParaRPr/>
          </a:p>
        </p:txBody>
      </p:sp>
      <p:sp>
        <p:nvSpPr>
          <p:cNvPr id="762" name="Google Shape;762;p35"/>
          <p:cNvSpPr txBox="1">
            <a:spLocks noGrp="1"/>
          </p:cNvSpPr>
          <p:nvPr>
            <p:ph type="subTitle" idx="2"/>
          </p:nvPr>
        </p:nvSpPr>
        <p:spPr>
          <a:xfrm>
            <a:off x="3478225" y="3423475"/>
            <a:ext cx="21834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the wetlands represented cartographically, and what are the implications of the data and visuals?</a:t>
            </a:r>
            <a:endParaRPr/>
          </a:p>
        </p:txBody>
      </p:sp>
      <p:grpSp>
        <p:nvGrpSpPr>
          <p:cNvPr id="763" name="Google Shape;763;p35"/>
          <p:cNvGrpSpPr/>
          <p:nvPr/>
        </p:nvGrpSpPr>
        <p:grpSpPr>
          <a:xfrm>
            <a:off x="4388644" y="2093264"/>
            <a:ext cx="466479" cy="378101"/>
            <a:chOff x="2085450" y="2057100"/>
            <a:chExt cx="481900" cy="423500"/>
          </a:xfrm>
        </p:grpSpPr>
        <p:sp>
          <p:nvSpPr>
            <p:cNvPr id="764" name="Google Shape;764;p35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7" name="Google Shape;767;p35"/>
          <p:cNvGrpSpPr/>
          <p:nvPr/>
        </p:nvGrpSpPr>
        <p:grpSpPr>
          <a:xfrm>
            <a:off x="1726818" y="2057927"/>
            <a:ext cx="466469" cy="448778"/>
            <a:chOff x="1490050" y="3805975"/>
            <a:chExt cx="491900" cy="482350"/>
          </a:xfrm>
        </p:grpSpPr>
        <p:sp>
          <p:nvSpPr>
            <p:cNvPr id="768" name="Google Shape;768;p35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2" name="Google Shape;772;p35"/>
          <p:cNvSpPr/>
          <p:nvPr/>
        </p:nvSpPr>
        <p:spPr>
          <a:xfrm>
            <a:off x="6946578" y="2093276"/>
            <a:ext cx="466446" cy="494184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6"/>
          <p:cNvSpPr txBox="1">
            <a:spLocks noGrp="1"/>
          </p:cNvSpPr>
          <p:nvPr>
            <p:ph type="title"/>
          </p:nvPr>
        </p:nvSpPr>
        <p:spPr>
          <a:xfrm>
            <a:off x="1191350" y="1137450"/>
            <a:ext cx="6505200" cy="28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0"/>
              <a:t>Policy and Criteria Deconstruction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title"/>
          </p:nvPr>
        </p:nvSpPr>
        <p:spPr>
          <a:xfrm>
            <a:off x="720000" y="570550"/>
            <a:ext cx="55026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Deconstruction</a:t>
            </a:r>
            <a:endParaRPr/>
          </a:p>
        </p:txBody>
      </p:sp>
      <p:grpSp>
        <p:nvGrpSpPr>
          <p:cNvPr id="783" name="Google Shape;783;p37"/>
          <p:cNvGrpSpPr/>
          <p:nvPr/>
        </p:nvGrpSpPr>
        <p:grpSpPr>
          <a:xfrm>
            <a:off x="1050260" y="1624566"/>
            <a:ext cx="665164" cy="574508"/>
            <a:chOff x="-40378075" y="3267450"/>
            <a:chExt cx="317425" cy="289075"/>
          </a:xfrm>
        </p:grpSpPr>
        <p:sp>
          <p:nvSpPr>
            <p:cNvPr id="784" name="Google Shape;784;p37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7"/>
          <p:cNvSpPr txBox="1">
            <a:spLocks noGrp="1"/>
          </p:cNvSpPr>
          <p:nvPr>
            <p:ph type="subTitle" idx="4294967295"/>
          </p:nvPr>
        </p:nvSpPr>
        <p:spPr>
          <a:xfrm>
            <a:off x="1922500" y="1594400"/>
            <a:ext cx="5099428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Case Studies in Political Ecology </a:t>
            </a:r>
            <a:endParaRPr sz="2200" b="1" dirty="0"/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4294967295"/>
          </p:nvPr>
        </p:nvSpPr>
        <p:spPr>
          <a:xfrm>
            <a:off x="1922499" y="1992775"/>
            <a:ext cx="4384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Neumann, </a:t>
            </a:r>
            <a:r>
              <a:rPr lang="en" dirty="0" err="1"/>
              <a:t>Fairhead</a:t>
            </a:r>
            <a:r>
              <a:rPr lang="en" dirty="0"/>
              <a:t> and Leach, Robbins</a:t>
            </a:r>
            <a:endParaRPr dirty="0"/>
          </a:p>
        </p:txBody>
      </p:sp>
      <p:grpSp>
        <p:nvGrpSpPr>
          <p:cNvPr id="790" name="Google Shape;790;p37"/>
          <p:cNvGrpSpPr/>
          <p:nvPr/>
        </p:nvGrpSpPr>
        <p:grpSpPr>
          <a:xfrm>
            <a:off x="1105940" y="2682499"/>
            <a:ext cx="553773" cy="574514"/>
            <a:chOff x="-6690625" y="3631325"/>
            <a:chExt cx="307225" cy="292225"/>
          </a:xfrm>
        </p:grpSpPr>
        <p:sp>
          <p:nvSpPr>
            <p:cNvPr id="791" name="Google Shape;791;p37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796" name="Google Shape;796;p37"/>
          <p:cNvSpPr txBox="1">
            <a:spLocks noGrp="1"/>
          </p:cNvSpPr>
          <p:nvPr>
            <p:ph type="subTitle" idx="4294967295"/>
          </p:nvPr>
        </p:nvSpPr>
        <p:spPr>
          <a:xfrm>
            <a:off x="1922500" y="2567275"/>
            <a:ext cx="47073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b="1"/>
              <a:t>Existing Marshland Research on Expertise and Political Power</a:t>
            </a:r>
            <a:endParaRPr sz="19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 b="1"/>
          </a:p>
        </p:txBody>
      </p:sp>
      <p:sp>
        <p:nvSpPr>
          <p:cNvPr id="797" name="Google Shape;797;p37"/>
          <p:cNvSpPr txBox="1">
            <a:spLocks noGrp="1"/>
          </p:cNvSpPr>
          <p:nvPr>
            <p:ph type="subTitle" idx="4294967295"/>
          </p:nvPr>
        </p:nvSpPr>
        <p:spPr>
          <a:xfrm>
            <a:off x="1968199" y="3540150"/>
            <a:ext cx="43842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Bridget Guarasci (2011)</a:t>
            </a:r>
            <a:endParaRPr/>
          </a:p>
        </p:txBody>
      </p:sp>
      <p:pic>
        <p:nvPicPr>
          <p:cNvPr id="798" name="Google Shape;7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500" y="1235675"/>
            <a:ext cx="2304476" cy="230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ational politics thesis by Slidesgo">
  <a:themeElements>
    <a:clrScheme name="Simple Light">
      <a:dk1>
        <a:srgbClr val="2F422B"/>
      </a:dk1>
      <a:lt1>
        <a:srgbClr val="EEF4ED"/>
      </a:lt1>
      <a:dk2>
        <a:srgbClr val="FFFFFF"/>
      </a:dk2>
      <a:lt2>
        <a:srgbClr val="879C7E"/>
      </a:lt2>
      <a:accent1>
        <a:srgbClr val="2F422B"/>
      </a:accent1>
      <a:accent2>
        <a:srgbClr val="EEF4ED"/>
      </a:accent2>
      <a:accent3>
        <a:srgbClr val="8E7CC3"/>
      </a:accent3>
      <a:accent4>
        <a:srgbClr val="2F422B"/>
      </a:accent4>
      <a:accent5>
        <a:srgbClr val="8E7CC3"/>
      </a:accent5>
      <a:accent6>
        <a:srgbClr val="879C7E"/>
      </a:accent6>
      <a:hlink>
        <a:srgbClr val="2F42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2598</Words>
  <Application>Microsoft Macintosh PowerPoint</Application>
  <PresentationFormat>On-screen Show (16:9)</PresentationFormat>
  <Paragraphs>201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Oswald Medium</vt:lpstr>
      <vt:lpstr>Roboto Condensed Light</vt:lpstr>
      <vt:lpstr>Open Sans</vt:lpstr>
      <vt:lpstr>Montserrat</vt:lpstr>
      <vt:lpstr>Times New Roman</vt:lpstr>
      <vt:lpstr>Oswald</vt:lpstr>
      <vt:lpstr>International politics thesis by Slidesgo</vt:lpstr>
      <vt:lpstr>Destruction, Restoration, and Discourse  Exploring Wetland Restoration in the Iraq Marshes</vt:lpstr>
      <vt:lpstr>Acknowledgements</vt:lpstr>
      <vt:lpstr>First, how did I get here?</vt:lpstr>
      <vt:lpstr>Research  Question</vt:lpstr>
      <vt:lpstr>Geographic and Historical Context</vt:lpstr>
      <vt:lpstr>PowerPoint Presentation</vt:lpstr>
      <vt:lpstr>Study objectives</vt:lpstr>
      <vt:lpstr>Policy and Criteria Deconstruction</vt:lpstr>
      <vt:lpstr>Literature &amp; Deconstruction</vt:lpstr>
      <vt:lpstr>Major Actors</vt:lpstr>
      <vt:lpstr>Results </vt:lpstr>
      <vt:lpstr>Deconstructing the Map (and other Data Sources)</vt:lpstr>
      <vt:lpstr>Literature &amp; Map Deconstruction</vt:lpstr>
      <vt:lpstr>A Critique of Remote Sensing</vt:lpstr>
      <vt:lpstr>(put two maps)</vt:lpstr>
      <vt:lpstr>Narrative Cartography</vt:lpstr>
      <vt:lpstr>Literature and Cartographic Sources</vt:lpstr>
      <vt:lpstr>PowerPoint Presentation</vt:lpstr>
      <vt:lpstr>PowerPoint Presentation</vt:lpstr>
      <vt:lpstr>Study objectives</vt:lpstr>
      <vt:lpstr>PowerPoint Presentation</vt:lpstr>
      <vt:lpstr>Broader Implications</vt:lpstr>
      <vt:lpstr>Thank You!</vt:lpstr>
      <vt:lpstr>Bibliographical references</vt:lpstr>
      <vt:lpstr>Bibliographical references</vt:lpstr>
      <vt:lpstr>Bibliographical references</vt:lpstr>
      <vt:lpstr>Bibliographical references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Destruction, Restoration, and Discourse  Exploring Wetland Restoration in the Iraq Marshes</dc:title>
  <cp:lastModifiedBy>Laird, Brooke Caroline</cp:lastModifiedBy>
  <cp:revision>1</cp:revision>
  <dcterms:modified xsi:type="dcterms:W3CDTF">2022-05-16T14:24:25Z</dcterms:modified>
</cp:coreProperties>
</file>